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7" r:id="rId5"/>
    <p:sldId id="265" r:id="rId6"/>
    <p:sldId id="259" r:id="rId7"/>
    <p:sldId id="263" r:id="rId8"/>
    <p:sldId id="264" r:id="rId9"/>
    <p:sldId id="266" r:id="rId10"/>
  </p:sldIdLst>
  <p:sldSz cx="6858000" cy="9906000" type="A4"/>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varScale="1">
        <p:scale>
          <a:sx n="42" d="100"/>
          <a:sy n="42" d="100"/>
        </p:scale>
        <p:origin x="19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54062053-A4DF-4426-A056-3198BC358F63}" type="datetimeFigureOut">
              <a:rPr lang="en-GB" smtClean="0"/>
              <a:t>29/01/2022</a:t>
            </a:fld>
            <a:endParaRPr lang="en-GB" dirty="0"/>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600"/>
            <a:ext cx="2945659"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31600"/>
            <a:ext cx="2945659" cy="498214"/>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dirty="0"/>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29/01/2022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dirty="0"/>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29/01/2022</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dirty="0"/>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7" y="934415"/>
            <a:ext cx="6312943" cy="1914702"/>
          </a:xfrm>
        </p:spPr>
        <p:txBody>
          <a:bodyPr anchor="t">
            <a:normAutofit fontScale="90000"/>
          </a:bodyPr>
          <a:lstStyle/>
          <a:p>
            <a:pPr algn="ctr"/>
            <a:r>
              <a:rPr lang="en-GB" sz="4800" b="1" dirty="0">
                <a:solidFill>
                  <a:schemeClr val="accent1">
                    <a:lumMod val="75000"/>
                  </a:schemeClr>
                </a:solidFill>
                <a:latin typeface="Century Gothic" panose="020B0502020202020204" pitchFamily="34" charset="0"/>
              </a:rPr>
              <a:t>Year </a:t>
            </a:r>
            <a:r>
              <a:rPr lang="en-GB" sz="4800" b="1" dirty="0" smtClean="0">
                <a:solidFill>
                  <a:schemeClr val="accent1">
                    <a:lumMod val="75000"/>
                  </a:schemeClr>
                </a:solidFill>
                <a:latin typeface="Century Gothic" panose="020B0502020202020204" pitchFamily="34" charset="0"/>
              </a:rPr>
              <a:t>3</a:t>
            </a:r>
            <a:r>
              <a:rPr lang="en-GB" sz="4800" b="1" dirty="0">
                <a:solidFill>
                  <a:schemeClr val="accent1">
                    <a:lumMod val="75000"/>
                  </a:schemeClr>
                </a:solidFill>
                <a:latin typeface="Century Gothic" panose="020B0502020202020204" pitchFamily="34" charset="0"/>
              </a:rPr>
              <a:t/>
            </a:r>
            <a:br>
              <a:rPr lang="en-GB" sz="4800" b="1" dirty="0">
                <a:solidFill>
                  <a:schemeClr val="accent1">
                    <a:lumMod val="75000"/>
                  </a:schemeClr>
                </a:solidFill>
                <a:latin typeface="Century Gothic" panose="020B0502020202020204" pitchFamily="34" charset="0"/>
              </a:rPr>
            </a:br>
            <a:r>
              <a:rPr lang="en-GB" sz="4800" b="1" dirty="0" smtClean="0">
                <a:solidFill>
                  <a:schemeClr val="accent1">
                    <a:lumMod val="75000"/>
                  </a:schemeClr>
                </a:solidFill>
                <a:latin typeface="Century Gothic" panose="020B0502020202020204" pitchFamily="34" charset="0"/>
              </a:rPr>
              <a:t>Autumn</a:t>
            </a:r>
            <a:r>
              <a:rPr lang="en-GB" sz="4800" b="1" dirty="0">
                <a:solidFill>
                  <a:schemeClr val="accent1">
                    <a:lumMod val="75000"/>
                  </a:schemeClr>
                </a:solidFill>
                <a:latin typeface="Century Gothic" panose="020B0502020202020204" pitchFamily="34" charset="0"/>
              </a:rPr>
              <a:t/>
            </a:r>
            <a:br>
              <a:rPr lang="en-GB" sz="4800" b="1" dirty="0">
                <a:solidFill>
                  <a:schemeClr val="accent1">
                    <a:lumMod val="75000"/>
                  </a:schemeClr>
                </a:solidFill>
                <a:latin typeface="Century Gothic" panose="020B0502020202020204" pitchFamily="34" charset="0"/>
              </a:rPr>
            </a:br>
            <a:r>
              <a:rPr lang="en-GB" sz="4800" b="1" dirty="0" smtClean="0">
                <a:solidFill>
                  <a:schemeClr val="accent1">
                    <a:lumMod val="75000"/>
                  </a:schemeClr>
                </a:solidFill>
                <a:latin typeface="Century Gothic" panose="020B0502020202020204" pitchFamily="34" charset="0"/>
              </a:rPr>
              <a:t>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endParaRPr lang="en-GB" sz="4800" i="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6" y="102054"/>
            <a:ext cx="3003633" cy="604829"/>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635" y="160338"/>
            <a:ext cx="2107615" cy="546545"/>
          </a:xfrm>
          <a:prstGeom prst="rect">
            <a:avLst/>
          </a:prstGeom>
          <a:noFill/>
        </p:spPr>
      </p:pic>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Footer Placeholder 5"/>
          <p:cNvSpPr>
            <a:spLocks noGrp="1"/>
          </p:cNvSpPr>
          <p:nvPr>
            <p:ph type="ftr" sz="quarter" idx="11"/>
          </p:nvPr>
        </p:nvSpPr>
        <p:spPr>
          <a:xfrm>
            <a:off x="259307" y="9143297"/>
            <a:ext cx="6312943" cy="527403"/>
          </a:xfrm>
        </p:spPr>
        <p:txBody>
          <a:bodyPr/>
          <a:lstStyle/>
          <a:p>
            <a:r>
              <a:rPr lang="en-GB" sz="1700" b="1" dirty="0">
                <a:solidFill>
                  <a:schemeClr val="accent1">
                    <a:lumMod val="75000"/>
                  </a:schemeClr>
                </a:solidFill>
                <a:latin typeface="Century Gothic" panose="020B0502020202020204" pitchFamily="34" charset="0"/>
              </a:rPr>
              <a:t>High Expectations, Caring, Positive Attitudes, Successful</a:t>
            </a:r>
          </a:p>
        </p:txBody>
      </p:sp>
      <p:pic>
        <p:nvPicPr>
          <p:cNvPr id="1026" name="Picture 2" descr="Skeletal Muscle Human Body Skeleton Transprent Png - Muscular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937" y="3580129"/>
            <a:ext cx="5127682" cy="5233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6062662" cy="8420100"/>
          </a:xfrm>
        </p:spPr>
        <p:txBody>
          <a:bodyPr anchor="t">
            <a:normAutofit/>
          </a:bodyPr>
          <a:lstStyle/>
          <a:p>
            <a:r>
              <a:rPr lang="en-GB" sz="2000" b="1" dirty="0">
                <a:solidFill>
                  <a:schemeClr val="accent1">
                    <a:lumMod val="75000"/>
                  </a:schemeClr>
                </a:solidFill>
                <a:latin typeface="Century Gothic" panose="020B0502020202020204" pitchFamily="34" charset="0"/>
              </a:rPr>
              <a:t>Year </a:t>
            </a:r>
            <a:r>
              <a:rPr lang="en-GB" sz="2000" b="1" dirty="0" smtClean="0">
                <a:solidFill>
                  <a:schemeClr val="accent1">
                    <a:lumMod val="75000"/>
                  </a:schemeClr>
                </a:solidFill>
                <a:latin typeface="Century Gothic" panose="020B0502020202020204" pitchFamily="34" charset="0"/>
              </a:rPr>
              <a:t>3</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Autumn </a:t>
            </a:r>
            <a:r>
              <a:rPr lang="en-GB" sz="2000" b="1" dirty="0">
                <a:solidFill>
                  <a:schemeClr val="accent1">
                    <a:lumMod val="75000"/>
                  </a:schemeClr>
                </a:solidFill>
                <a:latin typeface="Century Gothic" panose="020B0502020202020204" pitchFamily="34" charset="0"/>
              </a:rPr>
              <a:t>– </a:t>
            </a:r>
            <a:r>
              <a:rPr lang="en-GB" sz="2000" b="1" dirty="0" smtClean="0">
                <a:solidFill>
                  <a:schemeClr val="accent1">
                    <a:lumMod val="75000"/>
                  </a:schemeClr>
                </a:solidFill>
                <a:latin typeface="Century Gothic" panose="020B0502020202020204" pitchFamily="34" charset="0"/>
              </a:rPr>
              <a:t>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Intent: The Why Behind our Topic</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7" y="102055"/>
            <a:ext cx="1991978" cy="42535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663" y="102055"/>
            <a:ext cx="1910765" cy="401337"/>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2138225773"/>
              </p:ext>
            </p:extLst>
          </p:nvPr>
        </p:nvGraphicFramePr>
        <p:xfrm>
          <a:off x="416718" y="1680946"/>
          <a:ext cx="6062662" cy="6660008"/>
        </p:xfrm>
        <a:graphic>
          <a:graphicData uri="http://schemas.openxmlformats.org/drawingml/2006/table">
            <a:tbl>
              <a:tblPr firstRow="1" bandRow="1">
                <a:tableStyleId>{5C22544A-7EE6-4342-B048-85BDC9FD1C3A}</a:tableStyleId>
              </a:tblPr>
              <a:tblGrid>
                <a:gridCol w="6062662">
                  <a:extLst>
                    <a:ext uri="{9D8B030D-6E8A-4147-A177-3AD203B41FA5}">
                      <a16:colId xmlns:a16="http://schemas.microsoft.com/office/drawing/2014/main" val="187975253"/>
                    </a:ext>
                  </a:extLst>
                </a:gridCol>
              </a:tblGrid>
              <a:tr h="392141">
                <a:tc>
                  <a:txBody>
                    <a:bodyPr/>
                    <a:lstStyle/>
                    <a:p>
                      <a:r>
                        <a:rPr lang="en-GB" sz="2000" b="1" dirty="0">
                          <a:latin typeface="Century Gothic" panose="020B0502020202020204" pitchFamily="34" charset="0"/>
                        </a:rPr>
                        <a:t>Rationale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4892168">
                <a:tc>
                  <a:txBody>
                    <a:bodyPr/>
                    <a:lstStyle/>
                    <a:p>
                      <a:pPr marL="0" indent="0">
                        <a:buFont typeface="Arial" panose="020B0604020202020204" pitchFamily="34" charset="0"/>
                        <a:buNone/>
                      </a:pPr>
                      <a:r>
                        <a:rPr lang="en-GB" sz="1200" i="1" dirty="0" smtClean="0">
                          <a:solidFill>
                            <a:srgbClr val="0070C0"/>
                          </a:solidFill>
                          <a:latin typeface="Century Gothic" panose="020B0502020202020204" pitchFamily="34" charset="0"/>
                        </a:rPr>
                        <a:t>‘What does our body do</a:t>
                      </a:r>
                      <a:r>
                        <a:rPr lang="en-GB" sz="1200" i="1" baseline="0" dirty="0" smtClean="0">
                          <a:solidFill>
                            <a:srgbClr val="0070C0"/>
                          </a:solidFill>
                          <a:latin typeface="Century Gothic" panose="020B0502020202020204" pitchFamily="34" charset="0"/>
                        </a:rPr>
                        <a:t> for us?’ </a:t>
                      </a:r>
                      <a:r>
                        <a:rPr lang="en-GB" sz="1200" i="1" dirty="0" smtClean="0">
                          <a:solidFill>
                            <a:srgbClr val="0070C0"/>
                          </a:solidFill>
                          <a:latin typeface="Century Gothic" panose="020B0502020202020204" pitchFamily="34" charset="0"/>
                        </a:rPr>
                        <a:t>will </a:t>
                      </a:r>
                      <a:r>
                        <a:rPr lang="en-GB" sz="1200" i="1" dirty="0">
                          <a:solidFill>
                            <a:srgbClr val="0070C0"/>
                          </a:solidFill>
                          <a:latin typeface="Century Gothic" panose="020B0502020202020204" pitchFamily="34" charset="0"/>
                        </a:rPr>
                        <a:t>give children an in-depth insight into </a:t>
                      </a:r>
                      <a:r>
                        <a:rPr lang="en-GB" sz="1200" i="1" dirty="0" smtClean="0">
                          <a:solidFill>
                            <a:srgbClr val="0070C0"/>
                          </a:solidFill>
                          <a:latin typeface="Century Gothic" panose="020B0502020202020204" pitchFamily="34" charset="0"/>
                        </a:rPr>
                        <a:t>The human body and how it works. The</a:t>
                      </a:r>
                      <a:r>
                        <a:rPr lang="en-GB" sz="1200" i="1" baseline="0" dirty="0" smtClean="0">
                          <a:solidFill>
                            <a:srgbClr val="0070C0"/>
                          </a:solidFill>
                          <a:latin typeface="Century Gothic" panose="020B0502020202020204" pitchFamily="34" charset="0"/>
                        </a:rPr>
                        <a:t> topic will give children the opportunity to develop their speech and language skills and vocabulary related to Science with a particular focus on the human body. </a:t>
                      </a:r>
                      <a:r>
                        <a:rPr lang="en-GB" sz="1200" i="1" dirty="0" smtClean="0">
                          <a:solidFill>
                            <a:srgbClr val="0070C0"/>
                          </a:solidFill>
                          <a:latin typeface="Century Gothic" panose="020B0502020202020204" pitchFamily="34" charset="0"/>
                        </a:rPr>
                        <a:t>The topic will focus on developing</a:t>
                      </a:r>
                      <a:r>
                        <a:rPr lang="en-GB" sz="1200" i="1" baseline="0" dirty="0" smtClean="0">
                          <a:solidFill>
                            <a:srgbClr val="0070C0"/>
                          </a:solidFill>
                          <a:latin typeface="Century Gothic" panose="020B0502020202020204" pitchFamily="34" charset="0"/>
                        </a:rPr>
                        <a:t> an understanding of why we eat by delving into the digestive system, why we need to eat to survive by investigating the nutritional value of food and how we hear by exploring the structure of the ear and how sound is made. </a:t>
                      </a:r>
                      <a:endParaRPr lang="en-GB" sz="12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200" i="1" dirty="0">
                        <a:solidFill>
                          <a:srgbClr val="0070C0"/>
                        </a:solidFill>
                        <a:latin typeface="Century Gothic" panose="020B0502020202020204" pitchFamily="34" charset="0"/>
                      </a:endParaRPr>
                    </a:p>
                    <a:p>
                      <a:pPr marL="0" indent="0">
                        <a:buFont typeface="Arial" panose="020B0604020202020204" pitchFamily="34" charset="0"/>
                        <a:buNone/>
                      </a:pPr>
                      <a:r>
                        <a:rPr lang="en-GB" sz="1200" b="1" dirty="0">
                          <a:latin typeface="Century Gothic" panose="020B0502020202020204" pitchFamily="34" charset="0"/>
                        </a:rPr>
                        <a:t>Key Curriculum Areas: </a:t>
                      </a:r>
                      <a:r>
                        <a:rPr lang="en-GB" sz="1200" b="0" dirty="0" smtClean="0">
                          <a:latin typeface="Century Gothic" panose="020B0502020202020204" pitchFamily="34" charset="0"/>
                        </a:rPr>
                        <a:t>S</a:t>
                      </a:r>
                      <a:r>
                        <a:rPr lang="en-GB" sz="1200" dirty="0" smtClean="0">
                          <a:latin typeface="Century Gothic" panose="020B0502020202020204" pitchFamily="34" charset="0"/>
                        </a:rPr>
                        <a:t>cience, History</a:t>
                      </a:r>
                      <a:r>
                        <a:rPr lang="en-GB" sz="1200" dirty="0">
                          <a:latin typeface="Century Gothic" panose="020B0502020202020204" pitchFamily="34" charset="0"/>
                        </a:rPr>
                        <a:t>, Geography, Art, DT, </a:t>
                      </a:r>
                      <a:r>
                        <a:rPr lang="en-GB" sz="1200" dirty="0" smtClean="0">
                          <a:latin typeface="Century Gothic" panose="020B0502020202020204" pitchFamily="34" charset="0"/>
                        </a:rPr>
                        <a:t>PSHE. </a:t>
                      </a: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atin typeface="Century Gothic" panose="020B0502020202020204" pitchFamily="34" charset="0"/>
                        </a:rPr>
                        <a:t>We will meet the S&amp;L needs of our children by: </a:t>
                      </a:r>
                      <a:r>
                        <a:rPr lang="en-GB" sz="1200" b="0" i="1" dirty="0" smtClean="0">
                          <a:solidFill>
                            <a:srgbClr val="0070C0"/>
                          </a:solidFill>
                          <a:latin typeface="Century Gothic" panose="020B0502020202020204" pitchFamily="34" charset="0"/>
                        </a:rPr>
                        <a:t>developing their</a:t>
                      </a:r>
                      <a:r>
                        <a:rPr lang="en-GB" sz="1200" b="0" i="1" baseline="0" dirty="0" smtClean="0">
                          <a:solidFill>
                            <a:srgbClr val="0070C0"/>
                          </a:solidFill>
                          <a:latin typeface="Century Gothic" panose="020B0502020202020204" pitchFamily="34" charset="0"/>
                        </a:rPr>
                        <a:t> use of language related to Science. Providing opportunities for children to investigate how the body works and present back to the class using key topic vocabulary.</a:t>
                      </a:r>
                      <a:r>
                        <a:rPr lang="en-GB" sz="1200" b="1" dirty="0">
                          <a:latin typeface="Century Gothic" panose="020B0502020202020204" pitchFamily="34" charset="0"/>
                        </a:rPr>
                        <a:t/>
                      </a:r>
                      <a:br>
                        <a:rPr lang="en-GB" sz="1200" b="1" dirty="0">
                          <a:latin typeface="Century Gothic" panose="020B0502020202020204" pitchFamily="34" charset="0"/>
                        </a:rPr>
                      </a:br>
                      <a:r>
                        <a:rPr lang="en-GB" sz="1200" b="1" dirty="0">
                          <a:latin typeface="Century Gothic" panose="020B0502020202020204" pitchFamily="34" charset="0"/>
                        </a:rPr>
                        <a:t>We will allow children to understand cultural differences and break down stereotypes by:</a:t>
                      </a:r>
                      <a:r>
                        <a:rPr lang="en-GB" sz="1200" i="1" dirty="0">
                          <a:solidFill>
                            <a:srgbClr val="0070C0"/>
                          </a:solidFill>
                          <a:latin typeface="Century Gothic" panose="020B0502020202020204" pitchFamily="34" charset="0"/>
                        </a:rPr>
                        <a:t> </a:t>
                      </a:r>
                      <a:r>
                        <a:rPr lang="en-GB" sz="1200" i="1" dirty="0" smtClean="0">
                          <a:solidFill>
                            <a:srgbClr val="0070C0"/>
                          </a:solidFill>
                          <a:latin typeface="Century Gothic" panose="020B0502020202020204" pitchFamily="34" charset="0"/>
                        </a:rPr>
                        <a:t>Recognising</a:t>
                      </a:r>
                      <a:r>
                        <a:rPr lang="en-GB" sz="1200" i="1" baseline="0" dirty="0" smtClean="0">
                          <a:solidFill>
                            <a:srgbClr val="0070C0"/>
                          </a:solidFill>
                          <a:latin typeface="Century Gothic" panose="020B0502020202020204" pitchFamily="34" charset="0"/>
                        </a:rPr>
                        <a:t> how peoples bodies are different in size, shape, ethnicity dependent on where they are in the world and why this might be. </a:t>
                      </a:r>
                      <a:r>
                        <a:rPr lang="en-GB" sz="1200" b="1" dirty="0">
                          <a:latin typeface="Century Gothic" panose="020B0502020202020204" pitchFamily="34" charset="0"/>
                        </a:rPr>
                        <a:t/>
                      </a:r>
                      <a:br>
                        <a:rPr lang="en-GB" sz="1200" b="1" dirty="0">
                          <a:latin typeface="Century Gothic" panose="020B0502020202020204" pitchFamily="34" charset="0"/>
                        </a:rPr>
                      </a:br>
                      <a:r>
                        <a:rPr lang="en-GB" sz="1200" b="1" dirty="0">
                          <a:latin typeface="Century Gothic" panose="020B0502020202020204" pitchFamily="34" charset="0"/>
                        </a:rPr>
                        <a:t>We will meet the SEMH needs of our children by:</a:t>
                      </a:r>
                      <a:r>
                        <a:rPr lang="en-GB" sz="1200" i="1" dirty="0">
                          <a:solidFill>
                            <a:srgbClr val="0070C0"/>
                          </a:solidFill>
                          <a:latin typeface="Century Gothic" panose="020B0502020202020204" pitchFamily="34" charset="0"/>
                        </a:rPr>
                        <a:t> </a:t>
                      </a:r>
                      <a:r>
                        <a:rPr lang="en-GB" sz="1200" i="1" dirty="0" smtClean="0">
                          <a:solidFill>
                            <a:srgbClr val="0070C0"/>
                          </a:solidFill>
                          <a:latin typeface="Century Gothic" panose="020B0502020202020204" pitchFamily="34" charset="0"/>
                        </a:rPr>
                        <a:t>Discussing</a:t>
                      </a:r>
                      <a:r>
                        <a:rPr lang="en-GB" sz="1200" i="1" baseline="0" dirty="0" smtClean="0">
                          <a:solidFill>
                            <a:srgbClr val="0070C0"/>
                          </a:solidFill>
                          <a:latin typeface="Century Gothic" panose="020B0502020202020204" pitchFamily="34" charset="0"/>
                        </a:rPr>
                        <a:t> and promoting a</a:t>
                      </a:r>
                      <a:r>
                        <a:rPr lang="en-GB" sz="1200" i="1" dirty="0" smtClean="0">
                          <a:solidFill>
                            <a:srgbClr val="0070C0"/>
                          </a:solidFill>
                          <a:latin typeface="Century Gothic" panose="020B0502020202020204" pitchFamily="34" charset="0"/>
                        </a:rPr>
                        <a:t>cceptance </a:t>
                      </a:r>
                      <a:r>
                        <a:rPr lang="en-GB" sz="1200" i="1" dirty="0">
                          <a:solidFill>
                            <a:srgbClr val="0070C0"/>
                          </a:solidFill>
                          <a:latin typeface="Century Gothic" panose="020B0502020202020204" pitchFamily="34" charset="0"/>
                        </a:rPr>
                        <a:t>towards people of different backgrounds, cultures and </a:t>
                      </a:r>
                      <a:r>
                        <a:rPr lang="en-GB" sz="1200" i="1" dirty="0" smtClean="0">
                          <a:solidFill>
                            <a:srgbClr val="0070C0"/>
                          </a:solidFill>
                          <a:latin typeface="Century Gothic" panose="020B0502020202020204" pitchFamily="34" charset="0"/>
                        </a:rPr>
                        <a:t>religions and</a:t>
                      </a:r>
                      <a:r>
                        <a:rPr lang="en-GB" sz="1200" i="1" baseline="0" dirty="0" smtClean="0">
                          <a:solidFill>
                            <a:srgbClr val="0070C0"/>
                          </a:solidFill>
                          <a:latin typeface="Century Gothic" panose="020B0502020202020204" pitchFamily="34" charset="0"/>
                        </a:rPr>
                        <a:t> understanding that we all have similarities and differences in our bodies.</a:t>
                      </a:r>
                      <a:r>
                        <a:rPr lang="en-GB" sz="1200" b="1" dirty="0">
                          <a:latin typeface="Century Gothic" panose="020B0502020202020204" pitchFamily="34" charset="0"/>
                        </a:rPr>
                        <a:t/>
                      </a:r>
                      <a:br>
                        <a:rPr lang="en-GB" sz="1200" b="1" dirty="0">
                          <a:latin typeface="Century Gothic" panose="020B0502020202020204" pitchFamily="34" charset="0"/>
                        </a:rPr>
                      </a:br>
                      <a:r>
                        <a:rPr lang="en-GB" sz="1200" b="1" dirty="0">
                          <a:latin typeface="Century Gothic" panose="020B0502020202020204" pitchFamily="34" charset="0"/>
                        </a:rPr>
                        <a:t>We will meet the socio-economic disadvantages of our children by:</a:t>
                      </a:r>
                      <a:r>
                        <a:rPr lang="en-GB" sz="1200" i="1" dirty="0">
                          <a:solidFill>
                            <a:srgbClr val="0070C0"/>
                          </a:solidFill>
                          <a:latin typeface="Century Gothic" panose="020B0502020202020204" pitchFamily="34" charset="0"/>
                        </a:rPr>
                        <a:t> </a:t>
                      </a:r>
                      <a:r>
                        <a:rPr lang="en-GB" sz="1200" i="1" dirty="0" smtClean="0">
                          <a:solidFill>
                            <a:srgbClr val="0070C0"/>
                          </a:solidFill>
                          <a:latin typeface="Century Gothic" panose="020B0502020202020204" pitchFamily="34" charset="0"/>
                        </a:rPr>
                        <a:t>Promoting</a:t>
                      </a:r>
                      <a:r>
                        <a:rPr lang="en-GB" sz="1200" i="1" baseline="0" dirty="0" smtClean="0">
                          <a:solidFill>
                            <a:srgbClr val="0070C0"/>
                          </a:solidFill>
                          <a:latin typeface="Century Gothic" panose="020B0502020202020204" pitchFamily="34" charset="0"/>
                        </a:rPr>
                        <a:t> healthy eating and exploring how to ensure we are eating a balanced diet. We will also promote teeth health by investigating the importance of brushing our teeth. </a:t>
                      </a:r>
                      <a:r>
                        <a:rPr lang="en-GB" sz="1400" b="1" dirty="0">
                          <a:latin typeface="Century Gothic" panose="020B0502020202020204" pitchFamily="34" charset="0"/>
                        </a:rPr>
                        <a:t/>
                      </a:r>
                      <a:br>
                        <a:rPr lang="en-GB" sz="1400" b="1" dirty="0">
                          <a:latin typeface="Century Gothic" panose="020B0502020202020204" pitchFamily="34" charset="0"/>
                        </a:rPr>
                      </a:br>
                      <a:endParaRPr lang="en-GB" sz="1100" dirty="0">
                        <a:latin typeface="Century Gothic" panose="020B0502020202020204" pitchFamily="34" charset="0"/>
                      </a:endParaRPr>
                    </a:p>
                  </a:txBody>
                  <a:tcPr/>
                </a:tc>
                <a:extLst>
                  <a:ext uri="{0D108BD9-81ED-4DB2-BD59-A6C34878D82A}">
                    <a16:rowId xmlns:a16="http://schemas.microsoft.com/office/drawing/2014/main" val="677294665"/>
                  </a:ext>
                </a:extLst>
              </a:tr>
              <a:tr h="995435">
                <a:tc>
                  <a:txBody>
                    <a:bodyPr/>
                    <a:lstStyle/>
                    <a:p>
                      <a:pPr marL="0" indent="0">
                        <a:buFont typeface="Arial" panose="020B0604020202020204" pitchFamily="34" charset="0"/>
                        <a:buNone/>
                      </a:pPr>
                      <a:r>
                        <a:rPr lang="en-GB" sz="1200" b="1" dirty="0">
                          <a:latin typeface="Century Gothic" panose="020B0502020202020204" pitchFamily="34" charset="0"/>
                        </a:rPr>
                        <a:t>Purposeful Outcome:</a:t>
                      </a:r>
                      <a:br>
                        <a:rPr lang="en-GB" sz="1200" b="1" dirty="0">
                          <a:latin typeface="Century Gothic" panose="020B0502020202020204" pitchFamily="34" charset="0"/>
                        </a:rPr>
                      </a:br>
                      <a:r>
                        <a:rPr lang="en-GB" sz="1200" b="1" i="1" dirty="0">
                          <a:solidFill>
                            <a:srgbClr val="0070C0"/>
                          </a:solidFill>
                          <a:latin typeface="Century Gothic" panose="020B0502020202020204" pitchFamily="34" charset="0"/>
                        </a:rPr>
                        <a:t>Most children will be able </a:t>
                      </a:r>
                      <a:r>
                        <a:rPr lang="en-GB" sz="1200" b="1" i="1" dirty="0" smtClean="0">
                          <a:solidFill>
                            <a:srgbClr val="0070C0"/>
                          </a:solidFill>
                          <a:latin typeface="Century Gothic" panose="020B0502020202020204" pitchFamily="34" charset="0"/>
                        </a:rPr>
                        <a:t>to </a:t>
                      </a:r>
                      <a:r>
                        <a:rPr lang="en-GB" sz="1200" i="1" dirty="0" smtClean="0">
                          <a:solidFill>
                            <a:srgbClr val="0070C0"/>
                          </a:solidFill>
                          <a:latin typeface="Century Gothic" panose="020B0502020202020204" pitchFamily="34" charset="0"/>
                        </a:rPr>
                        <a:t>label the</a:t>
                      </a:r>
                      <a:r>
                        <a:rPr lang="en-GB" sz="1200" i="1" baseline="0" dirty="0" smtClean="0">
                          <a:solidFill>
                            <a:srgbClr val="0070C0"/>
                          </a:solidFill>
                          <a:latin typeface="Century Gothic" panose="020B0502020202020204" pitchFamily="34" charset="0"/>
                        </a:rPr>
                        <a:t> different types of teeth, parts of the digestive system and parts of the ear explaining some of the simple functions of each.</a:t>
                      </a:r>
                      <a:r>
                        <a:rPr lang="en-GB" sz="1200" i="1" dirty="0">
                          <a:solidFill>
                            <a:srgbClr val="0070C0"/>
                          </a:solidFill>
                          <a:latin typeface="Century Gothic" panose="020B0502020202020204" pitchFamily="34" charset="0"/>
                        </a:rPr>
                        <a:t/>
                      </a:r>
                      <a:br>
                        <a:rPr lang="en-GB" sz="1200" i="1" dirty="0">
                          <a:solidFill>
                            <a:srgbClr val="0070C0"/>
                          </a:solidFill>
                          <a:latin typeface="Century Gothic" panose="020B0502020202020204" pitchFamily="34" charset="0"/>
                        </a:rPr>
                      </a:br>
                      <a:r>
                        <a:rPr lang="en-GB" sz="1200" b="1" i="1" dirty="0">
                          <a:solidFill>
                            <a:srgbClr val="0070C0"/>
                          </a:solidFill>
                          <a:latin typeface="Century Gothic" panose="020B0502020202020204" pitchFamily="34" charset="0"/>
                        </a:rPr>
                        <a:t>Some children will be able to </a:t>
                      </a:r>
                      <a:r>
                        <a:rPr lang="en-GB" sz="1200" i="1" dirty="0" smtClean="0">
                          <a:solidFill>
                            <a:srgbClr val="0070C0"/>
                          </a:solidFill>
                          <a:latin typeface="Century Gothic" panose="020B0502020202020204" pitchFamily="34" charset="0"/>
                        </a:rPr>
                        <a:t>explain the path food takes through</a:t>
                      </a:r>
                      <a:r>
                        <a:rPr lang="en-GB" sz="1200" i="1" baseline="0" dirty="0" smtClean="0">
                          <a:solidFill>
                            <a:srgbClr val="0070C0"/>
                          </a:solidFill>
                          <a:latin typeface="Century Gothic" panose="020B0502020202020204" pitchFamily="34" charset="0"/>
                        </a:rPr>
                        <a:t> the body as it is digested and describe the role each part of the digestive system takes in this.</a:t>
                      </a: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Tree>
    <p:extLst>
      <p:ext uri="{BB962C8B-B14F-4D97-AF65-F5344CB8AC3E}">
        <p14:creationId xmlns:p14="http://schemas.microsoft.com/office/powerpoint/2010/main" val="271975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6062662" cy="8420100"/>
          </a:xfrm>
        </p:spPr>
        <p:txBody>
          <a:bodyPr anchor="t">
            <a:normAutofit/>
          </a:bodyPr>
          <a:lstStyle/>
          <a:p>
            <a:r>
              <a:rPr lang="en-GB" sz="2000" b="1" dirty="0">
                <a:solidFill>
                  <a:schemeClr val="accent1">
                    <a:lumMod val="75000"/>
                  </a:schemeClr>
                </a:solidFill>
                <a:latin typeface="Century Gothic" panose="020B0502020202020204" pitchFamily="34" charset="0"/>
              </a:rPr>
              <a:t>Year </a:t>
            </a:r>
            <a:r>
              <a:rPr lang="en-GB" sz="2000" b="1" dirty="0" smtClean="0">
                <a:solidFill>
                  <a:schemeClr val="accent1">
                    <a:lumMod val="75000"/>
                  </a:schemeClr>
                </a:solidFill>
                <a:latin typeface="Century Gothic" panose="020B0502020202020204" pitchFamily="34" charset="0"/>
              </a:rPr>
              <a:t>3</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Autumn </a:t>
            </a:r>
            <a:r>
              <a:rPr lang="en-GB" sz="2000" b="1" dirty="0">
                <a:solidFill>
                  <a:schemeClr val="accent1">
                    <a:lumMod val="75000"/>
                  </a:schemeClr>
                </a:solidFill>
                <a:latin typeface="Century Gothic" panose="020B0502020202020204" pitchFamily="34" charset="0"/>
              </a:rPr>
              <a:t>– </a:t>
            </a:r>
            <a:r>
              <a:rPr lang="en-GB" sz="2000" b="1" dirty="0" smtClean="0">
                <a:solidFill>
                  <a:schemeClr val="accent1">
                    <a:lumMod val="75000"/>
                  </a:schemeClr>
                </a:solidFill>
                <a:latin typeface="Century Gothic" panose="020B0502020202020204" pitchFamily="34" charset="0"/>
              </a:rPr>
              <a:t>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Intent: Topic-developed NCS Requirements</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7" y="102055"/>
            <a:ext cx="1991978" cy="42535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663" y="102055"/>
            <a:ext cx="1910765" cy="401337"/>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2956294641"/>
              </p:ext>
            </p:extLst>
          </p:nvPr>
        </p:nvGraphicFramePr>
        <p:xfrm>
          <a:off x="416718" y="1651379"/>
          <a:ext cx="6062662" cy="7431206"/>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90163">
                <a:tc>
                  <a:txBody>
                    <a:bodyPr/>
                    <a:lstStyle/>
                    <a:p>
                      <a:r>
                        <a:rPr lang="en-GB" sz="2000" dirty="0">
                          <a:latin typeface="Century Gothic" panose="020B0502020202020204" pitchFamily="34" charset="0"/>
                        </a:rPr>
                        <a:t>Subject</a:t>
                      </a:r>
                    </a:p>
                  </a:txBody>
                  <a:tcPr/>
                </a:tc>
                <a:tc>
                  <a:txBody>
                    <a:bodyPr/>
                    <a:lstStyle/>
                    <a:p>
                      <a:r>
                        <a:rPr lang="en-GB" sz="2000" b="1" dirty="0">
                          <a:latin typeface="Century Gothic" panose="020B0502020202020204" pitchFamily="34" charset="0"/>
                        </a:rPr>
                        <a:t>NCS Requirements</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5663366">
                <a:tc>
                  <a:txBody>
                    <a:bodyPr/>
                    <a:lstStyle/>
                    <a:p>
                      <a:r>
                        <a:rPr lang="en-GB" dirty="0" smtClean="0">
                          <a:latin typeface="Century Gothic" panose="020B0502020202020204" pitchFamily="34" charset="0"/>
                        </a:rPr>
                        <a:t>Science</a:t>
                      </a:r>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r>
                        <a:rPr lang="en-GB" dirty="0" smtClean="0">
                          <a:latin typeface="Century Gothic" panose="020B0502020202020204" pitchFamily="34" charset="0"/>
                        </a:rPr>
                        <a:t>Art</a:t>
                      </a:r>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smtClean="0">
                          <a:latin typeface="Century Gothic" panose="020B0502020202020204" pitchFamily="34" charset="0"/>
                        </a:rPr>
                        <a:t>DT</a:t>
                      </a:r>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smtClean="0">
                          <a:latin typeface="Century Gothic" panose="020B0502020202020204" pitchFamily="34" charset="0"/>
                        </a:rPr>
                        <a:t>History</a:t>
                      </a:r>
                      <a:r>
                        <a:rPr lang="en-GB" baseline="0" dirty="0" smtClean="0">
                          <a:latin typeface="Century Gothic" panose="020B0502020202020204" pitchFamily="34" charset="0"/>
                        </a:rPr>
                        <a:t> &amp; </a:t>
                      </a:r>
                      <a:r>
                        <a:rPr lang="en-GB" dirty="0" smtClean="0">
                          <a:latin typeface="Century Gothic" panose="020B0502020202020204" pitchFamily="34" charset="0"/>
                        </a:rPr>
                        <a:t>TBC</a:t>
                      </a:r>
                      <a:endParaRPr lang="en-GB" dirty="0">
                        <a:latin typeface="Century Gothic" panose="020B0502020202020204" pitchFamily="34" charset="0"/>
                      </a:endParaRPr>
                    </a:p>
                  </a:txBody>
                  <a:tcPr/>
                </a:tc>
                <a:tc>
                  <a:txBody>
                    <a:bodyPr/>
                    <a:lstStyle/>
                    <a:p>
                      <a:pPr marL="171450" lvl="0" indent="-171450">
                        <a:buFont typeface="Arial" panose="020B0604020202020204" pitchFamily="34" charset="0"/>
                        <a:buChar char="•"/>
                      </a:pPr>
                      <a:r>
                        <a:rPr lang="en-GB" sz="1100" kern="1200" dirty="0" smtClean="0">
                          <a:solidFill>
                            <a:schemeClr val="dk1"/>
                          </a:solidFill>
                          <a:effectLst/>
                          <a:latin typeface="Century Gothic" panose="020B0502020202020204" pitchFamily="34" charset="0"/>
                          <a:ea typeface="+mn-ea"/>
                          <a:cs typeface="+mn-cs"/>
                        </a:rPr>
                        <a:t>identify that animals, including humans, need the right types and amount of nutrition, and that they cannot make their own food; they get nutrition from what they eat</a:t>
                      </a:r>
                    </a:p>
                    <a:p>
                      <a:pPr marL="171450" lvl="0" indent="-171450">
                        <a:buFont typeface="Arial" panose="020B0604020202020204" pitchFamily="34" charset="0"/>
                        <a:buChar char="•"/>
                      </a:pPr>
                      <a:r>
                        <a:rPr lang="en-GB" sz="1100" kern="1200" dirty="0" smtClean="0">
                          <a:solidFill>
                            <a:schemeClr val="dk1"/>
                          </a:solidFill>
                          <a:effectLst/>
                          <a:latin typeface="Century Gothic" panose="020B0502020202020204" pitchFamily="34" charset="0"/>
                          <a:ea typeface="+mn-ea"/>
                          <a:cs typeface="+mn-cs"/>
                        </a:rPr>
                        <a:t>identify that humans and some other animals have skeletons and muscles for support, protection and movement.</a:t>
                      </a:r>
                    </a:p>
                    <a:p>
                      <a:pPr marL="171450" lvl="0" indent="-171450">
                        <a:buFont typeface="Arial" panose="020B0604020202020204" pitchFamily="34" charset="0"/>
                        <a:buChar char="•"/>
                      </a:pPr>
                      <a:r>
                        <a:rPr lang="en-GB" sz="1100" kern="1200" dirty="0" smtClean="0">
                          <a:solidFill>
                            <a:schemeClr val="dk1"/>
                          </a:solidFill>
                          <a:effectLst/>
                          <a:latin typeface="Century Gothic" panose="020B0502020202020204" pitchFamily="34" charset="0"/>
                          <a:ea typeface="+mn-ea"/>
                          <a:cs typeface="+mn-cs"/>
                        </a:rPr>
                        <a:t>describe the simple functions of the basic parts of the digestive system in humans</a:t>
                      </a:r>
                    </a:p>
                    <a:p>
                      <a:pPr marL="171450" indent="-171450">
                        <a:buFont typeface="Arial" panose="020B0604020202020204" pitchFamily="34" charset="0"/>
                        <a:buChar char="•"/>
                      </a:pPr>
                      <a:r>
                        <a:rPr lang="en-GB" sz="1100" kern="1200" dirty="0" smtClean="0">
                          <a:solidFill>
                            <a:schemeClr val="dk1"/>
                          </a:solidFill>
                          <a:effectLst/>
                          <a:latin typeface="Century Gothic" panose="020B0502020202020204" pitchFamily="34" charset="0"/>
                          <a:ea typeface="+mn-ea"/>
                          <a:cs typeface="+mn-cs"/>
                        </a:rPr>
                        <a:t>identify the different types of teeth in humans and their simple functions</a:t>
                      </a:r>
                    </a:p>
                    <a:p>
                      <a:pPr marL="171450" indent="-171450">
                        <a:buFont typeface="Arial" panose="020B0604020202020204" pitchFamily="34" charset="0"/>
                        <a:buChar char="•"/>
                      </a:pPr>
                      <a:r>
                        <a:rPr lang="en-GB" sz="1100" dirty="0" smtClean="0">
                          <a:latin typeface="Century Gothic" panose="020B0502020202020204" pitchFamily="34" charset="0"/>
                        </a:rPr>
                        <a:t>identify how sounds are made, associating some of them with something vibrating</a:t>
                      </a:r>
                      <a:r>
                        <a:rPr lang="en-GB" sz="1100" baseline="0" dirty="0" smtClean="0">
                          <a:latin typeface="Century Gothic" panose="020B0502020202020204" pitchFamily="34" charset="0"/>
                        </a:rPr>
                        <a:t> and </a:t>
                      </a:r>
                      <a:r>
                        <a:rPr lang="en-GB" sz="1100" dirty="0" smtClean="0">
                          <a:latin typeface="Century Gothic" panose="020B0502020202020204" pitchFamily="34" charset="0"/>
                        </a:rPr>
                        <a:t>recognise that vibrations from sounds travel through a medium to the ear</a:t>
                      </a:r>
                    </a:p>
                    <a:p>
                      <a:pPr marL="171450" indent="-171450">
                        <a:buFont typeface="Arial" panose="020B0604020202020204" pitchFamily="34" charset="0"/>
                        <a:buChar char="•"/>
                      </a:pPr>
                      <a:r>
                        <a:rPr lang="en-GB" sz="1100" dirty="0" smtClean="0">
                          <a:latin typeface="Century Gothic" panose="020B0502020202020204" pitchFamily="34" charset="0"/>
                        </a:rPr>
                        <a:t>find patterns between the pitch of a sound and features of the object that produced it and</a:t>
                      </a:r>
                      <a:r>
                        <a:rPr lang="en-GB" sz="1100" baseline="0" dirty="0" smtClean="0">
                          <a:latin typeface="Century Gothic" panose="020B0502020202020204" pitchFamily="34" charset="0"/>
                        </a:rPr>
                        <a:t> </a:t>
                      </a:r>
                      <a:r>
                        <a:rPr lang="en-GB" sz="1100" dirty="0" smtClean="0">
                          <a:latin typeface="Century Gothic" panose="020B0502020202020204" pitchFamily="34" charset="0"/>
                        </a:rPr>
                        <a:t>find patterns between the volume of a sound and the strength of the vibrations that produced it </a:t>
                      </a:r>
                    </a:p>
                    <a:p>
                      <a:pPr marL="171450" indent="-171450">
                        <a:buFont typeface="Arial" panose="020B0604020202020204" pitchFamily="34" charset="0"/>
                        <a:buChar char="•"/>
                      </a:pPr>
                      <a:r>
                        <a:rPr lang="en-GB" sz="1100" dirty="0" smtClean="0">
                          <a:latin typeface="Century Gothic" panose="020B0502020202020204" pitchFamily="34" charset="0"/>
                        </a:rPr>
                        <a:t>recognise that sounds get fainter as the distance from the sound source increases. </a:t>
                      </a:r>
                      <a:endParaRPr kumimoji="0" lang="en-GB" sz="1100" b="0" i="0" u="none" strike="noStrike" kern="1200" cap="none" spc="0" normalizeH="0" baseline="0" noProof="0" dirty="0" smtClean="0">
                        <a:ln>
                          <a:noFill/>
                        </a:ln>
                        <a:solidFill>
                          <a:prstClr val="black"/>
                        </a:solidFill>
                        <a:effectLst/>
                        <a:uLnTx/>
                        <a:uFillTx/>
                        <a:latin typeface="Century Gothic" panose="020B0502020202020204" pitchFamily="34" charset="0"/>
                        <a:ea typeface="+mn-ea"/>
                        <a:cs typeface="+mn-cs"/>
                      </a:endParaRPr>
                    </a:p>
                    <a:p>
                      <a:endParaRPr lang="en-GB" sz="1100" dirty="0" smtClean="0">
                        <a:solidFill>
                          <a:schemeClr val="tx1"/>
                        </a:solidFill>
                        <a:latin typeface="Century Gothic" panose="020B0502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Century Gothic" panose="020B0502020202020204" pitchFamily="34" charset="0"/>
                        </a:rPr>
                        <a:t>to improve their mastery of art and design techniques, including drawing, painting and sculpture with a range of materials [for example, pencil, charcoal, paint, clay]</a:t>
                      </a:r>
                      <a:endParaRPr lang="en-GB" sz="1100" dirty="0" smtClean="0">
                        <a:solidFill>
                          <a:schemeClr val="tx1"/>
                        </a:solidFill>
                        <a:latin typeface="Century Gothic" panose="020B0502020202020204" pitchFamily="34" charset="0"/>
                      </a:endParaRPr>
                    </a:p>
                    <a:p>
                      <a:pPr marL="0" indent="0">
                        <a:buFont typeface="Arial" panose="020B0604020202020204" pitchFamily="34" charset="0"/>
                        <a:buNone/>
                      </a:pPr>
                      <a:endParaRPr lang="en-GB" sz="110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n-GB" sz="1100" dirty="0" smtClean="0">
                          <a:latin typeface="Century Gothic" panose="020B0502020202020204" pitchFamily="34" charset="0"/>
                        </a:rPr>
                        <a:t>understand and apply the principles of a healthy and varied diet</a:t>
                      </a:r>
                    </a:p>
                    <a:p>
                      <a:pPr marL="171450" indent="-171450">
                        <a:buFont typeface="Arial" panose="020B0604020202020204" pitchFamily="34" charset="0"/>
                        <a:buChar char="•"/>
                      </a:pPr>
                      <a:r>
                        <a:rPr lang="en-GB" sz="1100" dirty="0" smtClean="0">
                          <a:solidFill>
                            <a:schemeClr val="tx1"/>
                          </a:solidFill>
                          <a:latin typeface="Century Gothic" panose="020B0502020202020204" pitchFamily="34" charset="0"/>
                        </a:rPr>
                        <a:t>Design,</a:t>
                      </a:r>
                      <a:r>
                        <a:rPr lang="en-GB" sz="1100" baseline="0" dirty="0" smtClean="0">
                          <a:solidFill>
                            <a:schemeClr val="tx1"/>
                          </a:solidFill>
                          <a:latin typeface="Century Gothic" panose="020B0502020202020204" pitchFamily="34" charset="0"/>
                        </a:rPr>
                        <a:t> make and evaluate a product that is fit for purpose – an instrument that makes three different sounds. </a:t>
                      </a:r>
                    </a:p>
                    <a:p>
                      <a:pPr marL="171450" indent="-171450">
                        <a:buFont typeface="Arial" panose="020B0604020202020204" pitchFamily="34" charset="0"/>
                        <a:buChar char="•"/>
                      </a:pPr>
                      <a:endParaRPr lang="en-GB" sz="1100" baseline="0" dirty="0" smtClean="0">
                        <a:solidFill>
                          <a:schemeClr val="tx1"/>
                        </a:solidFill>
                        <a:latin typeface="Century Gothic" panose="020B0502020202020204" pitchFamily="34" charset="0"/>
                      </a:endParaRPr>
                    </a:p>
                    <a:p>
                      <a:pPr marL="171450" indent="-171450">
                        <a:buFont typeface="Arial" panose="020B0604020202020204" pitchFamily="34" charset="0"/>
                        <a:buChar char="•"/>
                      </a:pPr>
                      <a:r>
                        <a:rPr lang="en-GB" sz="1100" baseline="0" dirty="0" smtClean="0">
                          <a:solidFill>
                            <a:schemeClr val="tx1"/>
                          </a:solidFill>
                          <a:latin typeface="Century Gothic" panose="020B0502020202020204" pitchFamily="34" charset="0"/>
                        </a:rPr>
                        <a:t>Look at significant </a:t>
                      </a:r>
                      <a:r>
                        <a:rPr lang="en-GB" sz="1100" baseline="0" dirty="0" err="1" smtClean="0">
                          <a:solidFill>
                            <a:schemeClr val="tx1"/>
                          </a:solidFill>
                          <a:latin typeface="Century Gothic" panose="020B0502020202020204" pitchFamily="34" charset="0"/>
                        </a:rPr>
                        <a:t>historial</a:t>
                      </a:r>
                      <a:r>
                        <a:rPr lang="en-GB" sz="1100" baseline="0" dirty="0" smtClean="0">
                          <a:solidFill>
                            <a:schemeClr val="tx1"/>
                          </a:solidFill>
                          <a:latin typeface="Century Gothic" panose="020B0502020202020204" pitchFamily="34" charset="0"/>
                        </a:rPr>
                        <a:t> scientists in the discovery of how the Human body works – Ivan Pavlov.</a:t>
                      </a:r>
                      <a:endParaRPr lang="en-GB" sz="1100" dirty="0" smtClean="0">
                        <a:solidFill>
                          <a:schemeClr val="tx1"/>
                        </a:solidFill>
                        <a:latin typeface="Century Gothic" panose="020B0502020202020204" pitchFamily="34" charset="0"/>
                      </a:endParaRPr>
                    </a:p>
                  </a:txBody>
                  <a:tcPr/>
                </a:tc>
                <a:extLst>
                  <a:ext uri="{0D108BD9-81ED-4DB2-BD59-A6C34878D82A}">
                    <a16:rowId xmlns:a16="http://schemas.microsoft.com/office/drawing/2014/main" val="677294665"/>
                  </a:ext>
                </a:extLst>
              </a:tr>
              <a:tr h="990413">
                <a:tc>
                  <a:txBody>
                    <a:bodyPr/>
                    <a:lstStyle/>
                    <a:p>
                      <a:r>
                        <a:rPr lang="en-GB" dirty="0">
                          <a:latin typeface="Century Gothic" panose="020B0502020202020204" pitchFamily="34" charset="0"/>
                        </a:rPr>
                        <a:t>Writing</a:t>
                      </a:r>
                    </a:p>
                  </a:txBody>
                  <a:tcPr/>
                </a:tc>
                <a:tc>
                  <a:txBody>
                    <a:bodyPr/>
                    <a:lstStyle/>
                    <a:p>
                      <a:pPr marL="0" indent="0">
                        <a:buFont typeface="Arial" panose="020B0604020202020204" pitchFamily="34" charset="0"/>
                        <a:buNone/>
                      </a:pPr>
                      <a:r>
                        <a:rPr lang="en-GB" sz="1200" b="1" dirty="0">
                          <a:latin typeface="Century Gothic" panose="020B0502020202020204" pitchFamily="34" charset="0"/>
                        </a:rPr>
                        <a:t>Talk for Writing Units:</a:t>
                      </a:r>
                      <a:br>
                        <a:rPr lang="en-GB" sz="1200" b="1" dirty="0">
                          <a:latin typeface="Century Gothic" panose="020B0502020202020204" pitchFamily="34" charset="0"/>
                        </a:rPr>
                      </a:br>
                      <a:endParaRPr lang="en-GB" sz="1200" b="1" dirty="0" smtClean="0">
                        <a:latin typeface="Century Gothic" panose="020B0502020202020204" pitchFamily="34" charset="0"/>
                      </a:endParaRPr>
                    </a:p>
                    <a:p>
                      <a:pPr marL="0" indent="0">
                        <a:buFont typeface="Arial" panose="020B0604020202020204" pitchFamily="34" charset="0"/>
                        <a:buNone/>
                      </a:pPr>
                      <a:endParaRPr lang="en-GB" sz="1200" b="1" dirty="0" smtClean="0">
                        <a:latin typeface="Century Gothic" panose="020B0502020202020204" pitchFamily="34" charset="0"/>
                      </a:endParaRPr>
                    </a:p>
                    <a:p>
                      <a:pPr marL="0" indent="0">
                        <a:buFont typeface="Arial" panose="020B0604020202020204" pitchFamily="34" charset="0"/>
                        <a:buNone/>
                      </a:pPr>
                      <a:endParaRPr lang="en-GB" sz="1200" b="1" dirty="0" smtClean="0">
                        <a:latin typeface="Century Gothic" panose="020B0502020202020204" pitchFamily="34" charset="0"/>
                      </a:endParaRPr>
                    </a:p>
                    <a:p>
                      <a:pPr marL="0" indent="0">
                        <a:buFont typeface="Arial" panose="020B0604020202020204" pitchFamily="34" charset="0"/>
                        <a:buNone/>
                      </a:pPr>
                      <a:endParaRPr lang="en-GB" sz="1200" b="1" dirty="0" smtClean="0">
                        <a:latin typeface="Century Gothic" panose="020B0502020202020204" pitchFamily="34" charset="0"/>
                      </a:endParaRPr>
                    </a:p>
                    <a:p>
                      <a:pPr marL="0" indent="0">
                        <a:buFont typeface="Arial" panose="020B0604020202020204" pitchFamily="34" charset="0"/>
                        <a:buNone/>
                      </a:pPr>
                      <a:endParaRPr lang="en-GB" sz="1200" b="1" dirty="0" smtClean="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6062662" cy="8420100"/>
          </a:xfrm>
        </p:spPr>
        <p:txBody>
          <a:bodyPr anchor="t">
            <a:normAutofit/>
          </a:bodyPr>
          <a:lstStyle/>
          <a:p>
            <a:r>
              <a:rPr lang="en-GB" sz="2000" b="1" dirty="0">
                <a:solidFill>
                  <a:schemeClr val="accent1">
                    <a:lumMod val="75000"/>
                  </a:schemeClr>
                </a:solidFill>
                <a:latin typeface="Century Gothic" panose="020B0502020202020204" pitchFamily="34" charset="0"/>
              </a:rPr>
              <a:t>Year </a:t>
            </a:r>
            <a:r>
              <a:rPr lang="en-GB" sz="2000" b="1" dirty="0" smtClean="0">
                <a:solidFill>
                  <a:schemeClr val="accent1">
                    <a:lumMod val="75000"/>
                  </a:schemeClr>
                </a:solidFill>
                <a:latin typeface="Century Gothic" panose="020B0502020202020204" pitchFamily="34" charset="0"/>
              </a:rPr>
              <a:t>3</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Autumn </a:t>
            </a:r>
            <a:r>
              <a:rPr lang="en-GB" sz="2000" b="1" dirty="0">
                <a:solidFill>
                  <a:schemeClr val="accent1">
                    <a:lumMod val="75000"/>
                  </a:schemeClr>
                </a:solidFill>
                <a:latin typeface="Century Gothic" panose="020B0502020202020204" pitchFamily="34" charset="0"/>
              </a:rPr>
              <a:t>– </a:t>
            </a:r>
            <a:r>
              <a:rPr lang="en-GB" sz="2000" b="1" dirty="0" smtClean="0">
                <a:solidFill>
                  <a:schemeClr val="accent1">
                    <a:lumMod val="75000"/>
                  </a:schemeClr>
                </a:solidFill>
                <a:latin typeface="Century Gothic" panose="020B0502020202020204" pitchFamily="34" charset="0"/>
              </a:rPr>
              <a:t>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Implement: Topic-developed NCS Requirements</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7" y="102055"/>
            <a:ext cx="1991978" cy="42535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663" y="102055"/>
            <a:ext cx="1910765" cy="401337"/>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1654648307"/>
              </p:ext>
            </p:extLst>
          </p:nvPr>
        </p:nvGraphicFramePr>
        <p:xfrm>
          <a:off x="416718" y="1678677"/>
          <a:ext cx="6062662" cy="8236245"/>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83725">
                <a:tc>
                  <a:txBody>
                    <a:bodyPr/>
                    <a:lstStyle/>
                    <a:p>
                      <a:endParaRPr lang="en-GB" sz="2000" dirty="0">
                        <a:latin typeface="Century Gothic" panose="020B0502020202020204" pitchFamily="34" charset="0"/>
                      </a:endParaRPr>
                    </a:p>
                  </a:txBody>
                  <a:tcPr/>
                </a:tc>
                <a:tc>
                  <a:txBody>
                    <a:bodyPr/>
                    <a:lstStyle/>
                    <a:p>
                      <a:r>
                        <a:rPr lang="en-GB" sz="2000" b="1" dirty="0">
                          <a:latin typeface="Century Gothic" panose="020B0502020202020204" pitchFamily="34" charset="0"/>
                        </a:rPr>
                        <a:t>Term Skeleton Coverage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4671110">
                <a:tc>
                  <a:txBody>
                    <a:bodyPr/>
                    <a:lstStyle/>
                    <a:p>
                      <a:endParaRPr lang="en-GB" dirty="0">
                        <a:latin typeface="Century Gothic" panose="020B0502020202020204" pitchFamily="34" charset="0"/>
                      </a:endParaRPr>
                    </a:p>
                    <a:p>
                      <a:endParaRPr lang="en-GB" dirty="0" smtClean="0">
                        <a:latin typeface="Century Gothic" panose="020B0502020202020204" pitchFamily="34" charset="0"/>
                      </a:endParaRPr>
                    </a:p>
                    <a:p>
                      <a:r>
                        <a:rPr lang="en-GB" dirty="0" smtClean="0">
                          <a:latin typeface="Century Gothic" panose="020B0502020202020204" pitchFamily="34" charset="0"/>
                        </a:rPr>
                        <a:t>Week </a:t>
                      </a:r>
                      <a:r>
                        <a:rPr lang="en-GB" dirty="0">
                          <a:latin typeface="Century Gothic" panose="020B0502020202020204" pitchFamily="34" charset="0"/>
                        </a:rPr>
                        <a:t>1:</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Week 2:</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Week 3:</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Experience:</a:t>
                      </a:r>
                    </a:p>
                  </a:txBody>
                  <a:tcPr/>
                </a:tc>
                <a:tc>
                  <a:txBody>
                    <a:bodyPr/>
                    <a:lstStyle/>
                    <a:p>
                      <a:r>
                        <a:rPr lang="en-GB" sz="1100" b="1" dirty="0">
                          <a:latin typeface="Century Gothic" panose="020B0502020202020204" pitchFamily="34" charset="0"/>
                        </a:rPr>
                        <a:t>The key curriculum objectives will be met through:</a:t>
                      </a:r>
                    </a:p>
                    <a:p>
                      <a:pPr marL="0" indent="0">
                        <a:buFont typeface="Arial" panose="020B0604020202020204" pitchFamily="34" charset="0"/>
                        <a:buNone/>
                      </a:pPr>
                      <a:endParaRPr lang="en-GB" sz="1100" b="0" dirty="0">
                        <a:latin typeface="Century Gothic" panose="020B0502020202020204" pitchFamily="34" charset="0"/>
                      </a:endParaRPr>
                    </a:p>
                    <a:p>
                      <a:pPr marL="0" indent="0">
                        <a:buFont typeface="Arial" panose="020B0604020202020204" pitchFamily="34" charset="0"/>
                        <a:buNone/>
                      </a:pPr>
                      <a:r>
                        <a:rPr lang="en-GB" sz="1100" b="1" dirty="0" smtClean="0">
                          <a:latin typeface="Century Gothic" panose="020B0502020202020204" pitchFamily="34" charset="0"/>
                        </a:rPr>
                        <a:t>Science: </a:t>
                      </a:r>
                      <a:r>
                        <a:rPr lang="en-GB" sz="1100" i="1" dirty="0" smtClean="0">
                          <a:solidFill>
                            <a:srgbClr val="0070C0"/>
                          </a:solidFill>
                          <a:latin typeface="Century Gothic" panose="020B0502020202020204" pitchFamily="34" charset="0"/>
                        </a:rPr>
                        <a:t>Children will </a:t>
                      </a:r>
                      <a:r>
                        <a:rPr lang="en-GB" sz="1100" i="1" dirty="0">
                          <a:solidFill>
                            <a:srgbClr val="0070C0"/>
                          </a:solidFill>
                          <a:latin typeface="Century Gothic" panose="020B0502020202020204" pitchFamily="34" charset="0"/>
                        </a:rPr>
                        <a:t>learn about the </a:t>
                      </a:r>
                      <a:r>
                        <a:rPr lang="en-GB" sz="1100" i="1" dirty="0" smtClean="0">
                          <a:solidFill>
                            <a:srgbClr val="0070C0"/>
                          </a:solidFill>
                          <a:latin typeface="Century Gothic" panose="020B0502020202020204" pitchFamily="34" charset="0"/>
                        </a:rPr>
                        <a:t>different types</a:t>
                      </a:r>
                      <a:r>
                        <a:rPr lang="en-GB" sz="1100" i="1" baseline="0" dirty="0" smtClean="0">
                          <a:solidFill>
                            <a:srgbClr val="0070C0"/>
                          </a:solidFill>
                          <a:latin typeface="Century Gothic" panose="020B0502020202020204" pitchFamily="34" charset="0"/>
                        </a:rPr>
                        <a:t> of teeth they have as humans (and how these differ to the teeth of other animals), and what happens to food at each stage of the digestive system from the teeth through to the throat, intestines and rectum. Children will conduct an experiment to follow the route of food through the body and to see the effects that food and drink can have on our teeth if we don’t take care of them. Children will also explore the role of food in keeping our bodies healthy by looking at the nutritional value of different foods.</a:t>
                      </a: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100" i="1" dirty="0">
                        <a:solidFill>
                          <a:srgbClr val="0070C0"/>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latin typeface="Century Gothic" panose="020B0502020202020204" pitchFamily="34" charset="0"/>
                        </a:rPr>
                        <a:t>Topic Week 2 – Art &amp; DT: </a:t>
                      </a:r>
                      <a:r>
                        <a:rPr lang="en-GB" sz="1100" b="0" i="1" dirty="0" smtClean="0">
                          <a:solidFill>
                            <a:srgbClr val="0070C0"/>
                          </a:solidFill>
                          <a:latin typeface="Century Gothic" panose="020B0502020202020204" pitchFamily="34" charset="0"/>
                        </a:rPr>
                        <a:t>Children</a:t>
                      </a:r>
                      <a:r>
                        <a:rPr lang="en-GB" sz="1100" b="0" i="1" baseline="0" dirty="0" smtClean="0">
                          <a:solidFill>
                            <a:srgbClr val="0070C0"/>
                          </a:solidFill>
                          <a:latin typeface="Century Gothic" panose="020B0502020202020204" pitchFamily="34" charset="0"/>
                        </a:rPr>
                        <a:t> will c</a:t>
                      </a:r>
                      <a:r>
                        <a:rPr lang="en-GB" sz="1100" i="1" dirty="0" smtClean="0">
                          <a:solidFill>
                            <a:srgbClr val="0070C0"/>
                          </a:solidFill>
                          <a:latin typeface="Century Gothic" panose="020B0502020202020204" pitchFamily="34" charset="0"/>
                        </a:rPr>
                        <a:t>reate a human</a:t>
                      </a:r>
                      <a:r>
                        <a:rPr lang="en-GB" sz="1100" i="1" baseline="0" dirty="0" smtClean="0">
                          <a:solidFill>
                            <a:srgbClr val="0070C0"/>
                          </a:solidFill>
                          <a:latin typeface="Century Gothic" panose="020B0502020202020204" pitchFamily="34" charset="0"/>
                        </a:rPr>
                        <a:t> body art attack in the classroom in large groups to show the skeleton, muscles and the digestive system. They will label the different parts of their artwork. Children will also design, make, test and evaluate a musical instrument that must make three different sounds. They will use this to explore the relationship between vibrations and hearing. Children will also design and make a healthy meal preparing food and learning about safety in the kitchen. </a:t>
                      </a:r>
                      <a:endParaRPr lang="en-GB" sz="1100" i="0" baseline="0" dirty="0">
                        <a:solidFill>
                          <a:schemeClr val="dk1"/>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smtClean="0">
                          <a:latin typeface="Century Gothic" panose="020B0502020202020204" pitchFamily="34" charset="0"/>
                        </a:rPr>
                        <a:t>History &amp; Geography : </a:t>
                      </a:r>
                      <a:r>
                        <a:rPr lang="en-GB" sz="1100" b="0" i="1" dirty="0" smtClean="0">
                          <a:solidFill>
                            <a:srgbClr val="0070C0"/>
                          </a:solidFill>
                          <a:latin typeface="Century Gothic" panose="020B0502020202020204" pitchFamily="34" charset="0"/>
                        </a:rPr>
                        <a:t>Explore</a:t>
                      </a:r>
                      <a:r>
                        <a:rPr lang="en-GB" sz="1100" b="0" i="1" baseline="0" dirty="0" smtClean="0">
                          <a:solidFill>
                            <a:srgbClr val="0070C0"/>
                          </a:solidFill>
                          <a:latin typeface="Century Gothic" panose="020B0502020202020204" pitchFamily="34" charset="0"/>
                        </a:rPr>
                        <a:t> discoveries of how the human body works by Scientists from history in particular Ivan Pavlov. Identify why people’s bodies may be different depending on where they live in the world especially in relation to different diets and living conditions. </a:t>
                      </a:r>
                      <a:endParaRPr lang="en-GB" sz="1100" dirty="0" smtClean="0">
                        <a:latin typeface="Century Gothic" panose="020B0502020202020204" pitchFamily="34" charset="0"/>
                      </a:endParaRPr>
                    </a:p>
                    <a:p>
                      <a:pPr marL="0" indent="0">
                        <a:buFont typeface="Arial" panose="020B0604020202020204" pitchFamily="34" charset="0"/>
                        <a:buNone/>
                      </a:pPr>
                      <a:endParaRPr lang="en-GB" sz="1100" dirty="0" smtClean="0">
                        <a:latin typeface="Century Gothic" panose="020B0502020202020204" pitchFamily="34" charset="0"/>
                      </a:endParaRPr>
                    </a:p>
                    <a:p>
                      <a:pPr marL="0" indent="0">
                        <a:buFont typeface="Arial" panose="020B0604020202020204" pitchFamily="34" charset="0"/>
                        <a:buNone/>
                      </a:pPr>
                      <a:r>
                        <a:rPr lang="en-GB" sz="1100" dirty="0" smtClean="0">
                          <a:latin typeface="Century Gothic" panose="020B0502020202020204" pitchFamily="34" charset="0"/>
                        </a:rPr>
                        <a:t>Visit to the Science</a:t>
                      </a:r>
                      <a:r>
                        <a:rPr lang="en-GB" sz="1100" baseline="0" dirty="0" smtClean="0">
                          <a:latin typeface="Century Gothic" panose="020B0502020202020204" pitchFamily="34" charset="0"/>
                        </a:rPr>
                        <a:t> Museum in Bradford</a:t>
                      </a:r>
                      <a:endParaRPr lang="en-GB" sz="1100" dirty="0">
                        <a:latin typeface="Century Gothic" panose="020B0502020202020204" pitchFamily="34" charset="0"/>
                      </a:endParaRPr>
                    </a:p>
                  </a:txBody>
                  <a:tcPr/>
                </a:tc>
                <a:extLst>
                  <a:ext uri="{0D108BD9-81ED-4DB2-BD59-A6C34878D82A}">
                    <a16:rowId xmlns:a16="http://schemas.microsoft.com/office/drawing/2014/main" val="677294665"/>
                  </a:ext>
                </a:extLst>
              </a:tr>
              <a:tr h="3016545">
                <a:tc>
                  <a:txBody>
                    <a:bodyPr/>
                    <a:lstStyle/>
                    <a:p>
                      <a:r>
                        <a:rPr lang="en-GB" dirty="0">
                          <a:latin typeface="Century Gothic" panose="020B0502020202020204" pitchFamily="34" charset="0"/>
                        </a:rPr>
                        <a:t>Reading and Writing</a:t>
                      </a:r>
                    </a:p>
                  </a:txBody>
                  <a:tcPr/>
                </a:tc>
                <a:tc>
                  <a:txBody>
                    <a:bodyPr/>
                    <a:lstStyle/>
                    <a:p>
                      <a:r>
                        <a:rPr lang="en-GB" sz="1200" b="1" dirty="0">
                          <a:latin typeface="Century Gothic" panose="020B0502020202020204" pitchFamily="34" charset="0"/>
                        </a:rPr>
                        <a:t>Class Books – </a:t>
                      </a:r>
                      <a:r>
                        <a:rPr lang="en-GB" sz="1100" kern="1200" dirty="0" smtClean="0">
                          <a:solidFill>
                            <a:schemeClr val="dk1"/>
                          </a:solidFill>
                          <a:effectLst/>
                          <a:latin typeface="Century Gothic" panose="020B0502020202020204" pitchFamily="34" charset="0"/>
                          <a:ea typeface="+mn-ea"/>
                          <a:cs typeface="+mn-cs"/>
                        </a:rPr>
                        <a:t>The little mole who knew it was none of his business. Professor Astro Cat’s human body odyssey (non fiction).</a:t>
                      </a:r>
                      <a:endParaRPr lang="en-GB" sz="11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r>
                        <a:rPr lang="en-GB" sz="1200" b="1" dirty="0" smtClean="0">
                          <a:latin typeface="Century Gothic" panose="020B0502020202020204" pitchFamily="34" charset="0"/>
                        </a:rPr>
                        <a:t>Shared </a:t>
                      </a:r>
                      <a:r>
                        <a:rPr lang="en-GB" sz="1200" b="1" dirty="0">
                          <a:latin typeface="Century Gothic" panose="020B0502020202020204" pitchFamily="34" charset="0"/>
                        </a:rPr>
                        <a:t>Reading </a:t>
                      </a:r>
                      <a:r>
                        <a:rPr lang="en-GB" sz="1200" dirty="0">
                          <a:latin typeface="Century Gothic" panose="020B0502020202020204" pitchFamily="34" charset="0"/>
                        </a:rPr>
                        <a:t>– Extracts from: </a:t>
                      </a:r>
                      <a:r>
                        <a:rPr lang="en-GB" sz="1200" dirty="0" smtClean="0">
                          <a:latin typeface="Century Gothic" panose="020B0502020202020204" pitchFamily="34" charset="0"/>
                        </a:rPr>
                        <a:t>Professor Astro Cat’s human</a:t>
                      </a:r>
                      <a:r>
                        <a:rPr lang="en-GB" sz="1200" baseline="0" dirty="0" smtClean="0">
                          <a:latin typeface="Century Gothic" panose="020B0502020202020204" pitchFamily="34" charset="0"/>
                        </a:rPr>
                        <a:t> body odyssey and the little mole who knew it was none of his business.</a:t>
                      </a:r>
                      <a:endParaRPr lang="en-GB" sz="1200" dirty="0">
                        <a:latin typeface="Century Gothic" panose="020B0502020202020204" pitchFamily="34" charset="0"/>
                      </a:endParaRPr>
                    </a:p>
                    <a:p>
                      <a:pPr marL="0" indent="0">
                        <a:buFont typeface="Arial" panose="020B0604020202020204" pitchFamily="34" charset="0"/>
                        <a:buNone/>
                      </a:pPr>
                      <a:endParaRPr lang="en-GB" sz="1200" b="1" dirty="0">
                        <a:latin typeface="Century Gothic" panose="020B0502020202020204" pitchFamily="34" charset="0"/>
                      </a:endParaRPr>
                    </a:p>
                    <a:p>
                      <a:pPr marL="0" indent="0">
                        <a:buFont typeface="Arial" panose="020B0604020202020204" pitchFamily="34" charset="0"/>
                        <a:buNone/>
                      </a:pPr>
                      <a:r>
                        <a:rPr lang="en-GB" sz="1200" b="1" dirty="0">
                          <a:latin typeface="Century Gothic" panose="020B0502020202020204" pitchFamily="34" charset="0"/>
                        </a:rPr>
                        <a:t>Talk for Writing Units:</a:t>
                      </a:r>
                      <a:br>
                        <a:rPr lang="en-GB" sz="1200" b="1" dirty="0">
                          <a:latin typeface="Century Gothic" panose="020B0502020202020204" pitchFamily="34" charset="0"/>
                        </a:rPr>
                      </a:br>
                      <a:r>
                        <a:rPr lang="en-GB" sz="1200" dirty="0" smtClean="0">
                          <a:latin typeface="Century Gothic" panose="020B0502020202020204" pitchFamily="34" charset="0"/>
                        </a:rPr>
                        <a:t>To be decided</a:t>
                      </a:r>
                      <a:r>
                        <a:rPr lang="en-GB" sz="1200" baseline="0" dirty="0" smtClean="0">
                          <a:latin typeface="Century Gothic" panose="020B0502020202020204" pitchFamily="34" charset="0"/>
                        </a:rPr>
                        <a:t> by the class teacher</a:t>
                      </a: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pic>
        <p:nvPicPr>
          <p:cNvPr id="1026" name="Picture 2" descr="Story of the Little Mole Who Knew it Was None of His Business by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74124" y="7305124"/>
            <a:ext cx="1273925" cy="1273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ofessor Astro Cat's Human Body Odyssey - Professor Astro Cat 3 (Hardbac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63250" y="7305124"/>
            <a:ext cx="1244685" cy="1238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04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6062662" cy="8420100"/>
          </a:xfrm>
        </p:spPr>
        <p:txBody>
          <a:bodyPr anchor="t">
            <a:normAutofit/>
          </a:bodyPr>
          <a:lstStyle/>
          <a:p>
            <a:r>
              <a:rPr lang="en-GB" sz="2000" b="1" dirty="0">
                <a:solidFill>
                  <a:schemeClr val="accent1">
                    <a:lumMod val="75000"/>
                  </a:schemeClr>
                </a:solidFill>
                <a:latin typeface="Century Gothic" panose="020B0502020202020204" pitchFamily="34" charset="0"/>
              </a:rPr>
              <a:t>Year </a:t>
            </a:r>
            <a:r>
              <a:rPr lang="en-GB" sz="2000" b="1" dirty="0" smtClean="0">
                <a:solidFill>
                  <a:schemeClr val="accent1">
                    <a:lumMod val="75000"/>
                  </a:schemeClr>
                </a:solidFill>
                <a:latin typeface="Century Gothic" panose="020B0502020202020204" pitchFamily="34" charset="0"/>
              </a:rPr>
              <a:t>3</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Autumn </a:t>
            </a:r>
            <a:r>
              <a:rPr lang="en-GB" sz="2000" b="1" dirty="0">
                <a:solidFill>
                  <a:schemeClr val="accent1">
                    <a:lumMod val="75000"/>
                  </a:schemeClr>
                </a:solidFill>
                <a:latin typeface="Century Gothic" panose="020B0502020202020204" pitchFamily="34" charset="0"/>
              </a:rPr>
              <a:t>– </a:t>
            </a:r>
            <a:r>
              <a:rPr lang="en-GB" sz="2000" b="1" dirty="0" smtClean="0">
                <a:solidFill>
                  <a:schemeClr val="accent1">
                    <a:lumMod val="75000"/>
                  </a:schemeClr>
                </a:solidFill>
                <a:latin typeface="Century Gothic" panose="020B0502020202020204" pitchFamily="34" charset="0"/>
              </a:rPr>
              <a:t>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Implement: Topic-developed NCS Requirements</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7" y="102055"/>
            <a:ext cx="1991978" cy="42535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663" y="102055"/>
            <a:ext cx="1910765" cy="401337"/>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1351575222"/>
              </p:ext>
            </p:extLst>
          </p:nvPr>
        </p:nvGraphicFramePr>
        <p:xfrm>
          <a:off x="416718" y="1760560"/>
          <a:ext cx="6062662" cy="7962449"/>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86841">
                <a:tc>
                  <a:txBody>
                    <a:bodyPr/>
                    <a:lstStyle/>
                    <a:p>
                      <a:endParaRPr lang="en-GB" sz="2000" dirty="0">
                        <a:latin typeface="Century Gothic" panose="020B0502020202020204" pitchFamily="34" charset="0"/>
                      </a:endParaRPr>
                    </a:p>
                  </a:txBody>
                  <a:tcPr/>
                </a:tc>
                <a:tc>
                  <a:txBody>
                    <a:bodyPr/>
                    <a:lstStyle/>
                    <a:p>
                      <a:r>
                        <a:rPr lang="en-GB" sz="2000" b="1" dirty="0">
                          <a:latin typeface="Century Gothic" panose="020B0502020202020204" pitchFamily="34" charset="0"/>
                        </a:rPr>
                        <a:t>Medium Term Plan</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6717649">
                <a:tc>
                  <a:txBody>
                    <a:bodyPr/>
                    <a:lstStyle/>
                    <a:p>
                      <a:endParaRPr lang="en-GB" dirty="0">
                        <a:latin typeface="Century Gothic" panose="020B0502020202020204" pitchFamily="34" charset="0"/>
                      </a:endParaRPr>
                    </a:p>
                    <a:p>
                      <a:r>
                        <a:rPr lang="en-GB" dirty="0">
                          <a:latin typeface="Century Gothic" panose="020B0502020202020204" pitchFamily="34" charset="0"/>
                        </a:rPr>
                        <a:t>Week 1:</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Week 2:</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r>
                        <a:rPr lang="en-GB" dirty="0">
                          <a:latin typeface="Century Gothic" panose="020B0502020202020204" pitchFamily="34" charset="0"/>
                        </a:rPr>
                        <a:t>Week 3:</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txBody>
                  <a:tcPr/>
                </a:tc>
                <a:tc>
                  <a:txBody>
                    <a:bodyPr/>
                    <a:lstStyle/>
                    <a:p>
                      <a:r>
                        <a:rPr lang="en-GB" sz="1100" b="1" dirty="0">
                          <a:latin typeface="Century Gothic" panose="020B0502020202020204" pitchFamily="34" charset="0"/>
                        </a:rPr>
                        <a:t>The key curriculum objectives will be met through:</a:t>
                      </a:r>
                    </a:p>
                    <a:p>
                      <a:pPr marL="0" indent="0">
                        <a:buFont typeface="Arial" panose="020B0604020202020204" pitchFamily="34" charset="0"/>
                        <a:buNone/>
                      </a:pPr>
                      <a:endParaRPr lang="en-GB" sz="1100" b="0" dirty="0">
                        <a:latin typeface="Century Gothic" panose="020B0502020202020204" pitchFamily="34" charset="0"/>
                      </a:endParaRPr>
                    </a:p>
                    <a:p>
                      <a:pPr marL="0" indent="0">
                        <a:buFont typeface="Arial" panose="020B0604020202020204" pitchFamily="34" charset="0"/>
                        <a:buNone/>
                      </a:pPr>
                      <a:r>
                        <a:rPr lang="en-GB" sz="1100" b="1" dirty="0" smtClean="0">
                          <a:latin typeface="Century Gothic" panose="020B0502020202020204" pitchFamily="34" charset="0"/>
                        </a:rPr>
                        <a:t>Science: </a:t>
                      </a: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r>
                        <a:rPr lang="en-GB" sz="1100" i="1" dirty="0" smtClean="0">
                          <a:solidFill>
                            <a:srgbClr val="0070C0"/>
                          </a:solidFill>
                          <a:latin typeface="Century Gothic" panose="020B0502020202020204" pitchFamily="34" charset="0"/>
                        </a:rPr>
                        <a:t>Lesson 1: Children to address </a:t>
                      </a:r>
                      <a:r>
                        <a:rPr lang="en-GB" sz="1100" i="1" dirty="0" err="1" smtClean="0">
                          <a:solidFill>
                            <a:srgbClr val="0070C0"/>
                          </a:solidFill>
                          <a:latin typeface="Century Gothic" panose="020B0502020202020204" pitchFamily="34" charset="0"/>
                        </a:rPr>
                        <a:t>missconceptions</a:t>
                      </a:r>
                      <a:r>
                        <a:rPr lang="en-GB" sz="1100" i="1" dirty="0" smtClean="0">
                          <a:solidFill>
                            <a:srgbClr val="0070C0"/>
                          </a:solidFill>
                          <a:latin typeface="Century Gothic" panose="020B0502020202020204" pitchFamily="34" charset="0"/>
                        </a:rPr>
                        <a:t>,</a:t>
                      </a:r>
                      <a:r>
                        <a:rPr lang="en-GB" sz="1100" i="1" baseline="0" dirty="0" smtClean="0">
                          <a:solidFill>
                            <a:srgbClr val="0070C0"/>
                          </a:solidFill>
                          <a:latin typeface="Century Gothic" panose="020B0502020202020204" pitchFamily="34" charset="0"/>
                        </a:rPr>
                        <a:t> what do they already know. Look at teeth, Names of teeth, their purpose – comparing to other animals. </a:t>
                      </a:r>
                    </a:p>
                    <a:p>
                      <a:pPr marL="0" indent="0">
                        <a:buFont typeface="Arial" panose="020B0604020202020204" pitchFamily="34" charset="0"/>
                        <a:buNone/>
                      </a:pPr>
                      <a:r>
                        <a:rPr lang="en-GB" sz="1100" i="1" baseline="0" dirty="0" smtClean="0">
                          <a:solidFill>
                            <a:srgbClr val="0070C0"/>
                          </a:solidFill>
                          <a:latin typeface="Century Gothic" panose="020B0502020202020204" pitchFamily="34" charset="0"/>
                        </a:rPr>
                        <a:t>Lesson 2:  deeper look into the digestive system what happens at each stage of the process.</a:t>
                      </a:r>
                    </a:p>
                    <a:p>
                      <a:pPr marL="0" indent="0">
                        <a:buFont typeface="Arial" panose="020B0604020202020204" pitchFamily="34" charset="0"/>
                        <a:buNone/>
                      </a:pPr>
                      <a:r>
                        <a:rPr lang="en-GB" sz="1100" i="1" baseline="0" dirty="0" smtClean="0">
                          <a:solidFill>
                            <a:srgbClr val="0070C0"/>
                          </a:solidFill>
                          <a:latin typeface="Century Gothic" panose="020B0502020202020204" pitchFamily="34" charset="0"/>
                        </a:rPr>
                        <a:t>Lesson 3: Healthy eating, balanced plate, workshop on healthy eating creating a healthy dish</a:t>
                      </a:r>
                    </a:p>
                    <a:p>
                      <a:pPr marL="0" indent="0">
                        <a:buFont typeface="Arial" panose="020B0604020202020204" pitchFamily="34" charset="0"/>
                        <a:buNone/>
                      </a:pPr>
                      <a:r>
                        <a:rPr lang="en-GB" sz="1100" i="1" baseline="0" dirty="0" smtClean="0">
                          <a:solidFill>
                            <a:srgbClr val="0070C0"/>
                          </a:solidFill>
                          <a:latin typeface="Century Gothic" panose="020B0502020202020204" pitchFamily="34" charset="0"/>
                        </a:rPr>
                        <a:t>Lesson 4: sound, how do our ears help us to hear. What are the different parts of the ear. </a:t>
                      </a:r>
                      <a:endParaRPr lang="en-GB" sz="1100" i="1" dirty="0" smtClean="0">
                        <a:solidFill>
                          <a:srgbClr val="0070C0"/>
                        </a:solidFill>
                        <a:latin typeface="Century Gothic" panose="020B0502020202020204" pitchFamily="34" charset="0"/>
                      </a:endParaRPr>
                    </a:p>
                    <a:p>
                      <a:pPr marL="0" indent="0">
                        <a:buFont typeface="Arial" panose="020B0604020202020204" pitchFamily="34" charset="0"/>
                        <a:buNone/>
                      </a:pPr>
                      <a:r>
                        <a:rPr lang="en-GB" sz="1100" i="1" dirty="0" smtClean="0">
                          <a:solidFill>
                            <a:srgbClr val="0070C0"/>
                          </a:solidFill>
                          <a:latin typeface="Century Gothic" panose="020B0502020202020204" pitchFamily="34" charset="0"/>
                        </a:rPr>
                        <a:t>Lesson</a:t>
                      </a:r>
                      <a:r>
                        <a:rPr lang="en-GB" sz="1100" i="1" baseline="0" dirty="0" smtClean="0">
                          <a:solidFill>
                            <a:srgbClr val="0070C0"/>
                          </a:solidFill>
                          <a:latin typeface="Century Gothic" panose="020B0502020202020204" pitchFamily="34" charset="0"/>
                        </a:rPr>
                        <a:t> 5: Our skeleton. What is the purpose of it? How does it help us? What are the muscles.</a:t>
                      </a: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100" i="1" dirty="0">
                        <a:solidFill>
                          <a:srgbClr val="0070C0"/>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latin typeface="Century Gothic" panose="020B0502020202020204" pitchFamily="34" charset="0"/>
                        </a:rPr>
                        <a:t>Art &amp; DT: </a:t>
                      </a:r>
                      <a:endParaRPr lang="en-GB" sz="1100" i="1" dirty="0">
                        <a:solidFill>
                          <a:srgbClr val="0070C0"/>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i="1" dirty="0" smtClean="0">
                          <a:solidFill>
                            <a:srgbClr val="0070C0"/>
                          </a:solidFill>
                          <a:latin typeface="Century Gothic" panose="020B0502020202020204" pitchFamily="34" charset="0"/>
                        </a:rPr>
                        <a:t>.Trip to a museum of medicine.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i="1" dirty="0" smtClean="0">
                          <a:solidFill>
                            <a:srgbClr val="0070C0"/>
                          </a:solidFill>
                          <a:latin typeface="Century Gothic" panose="020B0502020202020204" pitchFamily="34" charset="0"/>
                        </a:rPr>
                        <a:t>To investigate Picasso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i="1" dirty="0" smtClean="0">
                          <a:solidFill>
                            <a:srgbClr val="0070C0"/>
                          </a:solidFill>
                          <a:latin typeface="Century Gothic" panose="020B0502020202020204" pitchFamily="34" charset="0"/>
                        </a:rPr>
                        <a:t>Create a self</a:t>
                      </a:r>
                      <a:r>
                        <a:rPr lang="en-GB" sz="1100" i="1" baseline="0" dirty="0" smtClean="0">
                          <a:solidFill>
                            <a:srgbClr val="0070C0"/>
                          </a:solidFill>
                          <a:latin typeface="Century Gothic" panose="020B0502020202020204" pitchFamily="34" charset="0"/>
                        </a:rPr>
                        <a:t> portrait of themselves In the style of Picasso.</a:t>
                      </a: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smtClean="0">
                          <a:latin typeface="Century Gothic" panose="020B0502020202020204" pitchFamily="34" charset="0"/>
                        </a:rPr>
                        <a:t>TBC: </a:t>
                      </a:r>
                      <a:endParaRPr lang="en-GB" sz="1100" i="1" dirty="0">
                        <a:solidFill>
                          <a:srgbClr val="0070C0"/>
                        </a:solidFill>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p>
                      <a:pPr marL="0" indent="0">
                        <a:buFont typeface="Arial" panose="020B0604020202020204" pitchFamily="34" charset="0"/>
                        <a:buNone/>
                      </a:pPr>
                      <a:endParaRPr lang="en-GB" sz="1100" dirty="0">
                        <a:latin typeface="Century Gothic" panose="020B0502020202020204" pitchFamily="34" charset="0"/>
                      </a:endParaRPr>
                    </a:p>
                  </a:txBody>
                  <a:tcPr/>
                </a:tc>
                <a:extLst>
                  <a:ext uri="{0D108BD9-81ED-4DB2-BD59-A6C34878D82A}">
                    <a16:rowId xmlns:a16="http://schemas.microsoft.com/office/drawing/2014/main" val="677294665"/>
                  </a:ext>
                </a:extLst>
              </a:tr>
              <a:tr h="6853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latin typeface="Century Gothic" panose="020B0502020202020204" pitchFamily="34" charset="0"/>
                        </a:rPr>
                        <a:t>Experience:</a:t>
                      </a:r>
                    </a:p>
                    <a:p>
                      <a:endParaRPr lang="en-GB" dirty="0">
                        <a:latin typeface="Century Gothic" panose="020B0502020202020204" pitchFamily="34" charset="0"/>
                      </a:endParaRPr>
                    </a:p>
                  </a:txBody>
                  <a:tcPr/>
                </a:tc>
                <a:tc>
                  <a:txBody>
                    <a:bodyPr/>
                    <a:lstStyle/>
                    <a:p>
                      <a:r>
                        <a:rPr lang="en-GB" sz="1200" dirty="0" smtClean="0">
                          <a:latin typeface="Century Gothic" panose="020B0502020202020204" pitchFamily="34" charset="0"/>
                        </a:rPr>
                        <a:t>Healthy eating workshop (visit from chef)</a:t>
                      </a:r>
                    </a:p>
                    <a:p>
                      <a:r>
                        <a:rPr lang="en-GB" sz="1200" dirty="0" smtClean="0">
                          <a:latin typeface="Century Gothic" panose="020B0502020202020204" pitchFamily="34" charset="0"/>
                        </a:rPr>
                        <a:t>Trip</a:t>
                      </a:r>
                      <a:r>
                        <a:rPr lang="en-GB" sz="1200" baseline="0" dirty="0" smtClean="0">
                          <a:latin typeface="Century Gothic" panose="020B0502020202020204" pitchFamily="34" charset="0"/>
                        </a:rPr>
                        <a:t> to a museum – Thackeray Museum</a:t>
                      </a: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Tree>
    <p:extLst>
      <p:ext uri="{BB962C8B-B14F-4D97-AF65-F5344CB8AC3E}">
        <p14:creationId xmlns:p14="http://schemas.microsoft.com/office/powerpoint/2010/main" val="96365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527405"/>
            <a:ext cx="6062662" cy="8420100"/>
          </a:xfrm>
        </p:spPr>
        <p:txBody>
          <a:bodyPr anchor="t">
            <a:normAutofit/>
          </a:bodyPr>
          <a:lstStyle/>
          <a:p>
            <a:r>
              <a:rPr lang="en-GB" sz="2000" b="1" dirty="0">
                <a:solidFill>
                  <a:schemeClr val="accent1">
                    <a:lumMod val="75000"/>
                  </a:schemeClr>
                </a:solidFill>
                <a:latin typeface="Century Gothic" panose="020B0502020202020204" pitchFamily="34" charset="0"/>
              </a:rPr>
              <a:t>Year 3</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Autumn – What does our body do for us?</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Impact: Subject Leader and Teacher Evaluation</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pic>
        <p:nvPicPr>
          <p:cNvPr id="4" name="Picture 3" descr="unslet carr logo"/>
          <p:cNvPicPr/>
          <p:nvPr/>
        </p:nvPicPr>
        <p:blipFill>
          <a:blip r:embed="rId2">
            <a:extLst>
              <a:ext uri="{28A0092B-C50C-407E-A947-70E740481C1C}">
                <a14:useLocalDpi xmlns:a14="http://schemas.microsoft.com/office/drawing/2010/main" val="0"/>
              </a:ext>
            </a:extLst>
          </a:blip>
          <a:srcRect/>
          <a:stretch>
            <a:fillRect/>
          </a:stretch>
        </p:blipFill>
        <p:spPr bwMode="auto">
          <a:xfrm>
            <a:off x="101517" y="102055"/>
            <a:ext cx="1991978" cy="42535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4663" y="102055"/>
            <a:ext cx="1910765" cy="401337"/>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792678411"/>
              </p:ext>
            </p:extLst>
          </p:nvPr>
        </p:nvGraphicFramePr>
        <p:xfrm>
          <a:off x="416718" y="1864998"/>
          <a:ext cx="6024564" cy="7233642"/>
        </p:xfrm>
        <a:graphic>
          <a:graphicData uri="http://schemas.openxmlformats.org/drawingml/2006/table">
            <a:tbl>
              <a:tblPr firstRow="1" bandRow="1">
                <a:tableStyleId>{5C22544A-7EE6-4342-B048-85BDC9FD1C3A}</a:tableStyleId>
              </a:tblPr>
              <a:tblGrid>
                <a:gridCol w="6024564">
                  <a:extLst>
                    <a:ext uri="{9D8B030D-6E8A-4147-A177-3AD203B41FA5}">
                      <a16:colId xmlns:a16="http://schemas.microsoft.com/office/drawing/2014/main" val="187975253"/>
                    </a:ext>
                  </a:extLst>
                </a:gridCol>
              </a:tblGrid>
              <a:tr h="392283">
                <a:tc>
                  <a:txBody>
                    <a:bodyPr/>
                    <a:lstStyle/>
                    <a:p>
                      <a:r>
                        <a:rPr lang="en-GB" sz="2000" b="1" dirty="0" smtClean="0">
                          <a:latin typeface="Century Gothic" panose="020B0502020202020204" pitchFamily="34" charset="0"/>
                        </a:rPr>
                        <a:t>How did society change in the Stone Age?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3637002">
                <a:tc>
                  <a:txBody>
                    <a:bodyPr/>
                    <a:lstStyle/>
                    <a:p>
                      <a:r>
                        <a:rPr lang="en-GB" sz="1100" b="1" dirty="0">
                          <a:latin typeface="Century Gothic" panose="020B0502020202020204" pitchFamily="34" charset="0"/>
                        </a:rPr>
                        <a:t>Teacher General Review of Topic:</a:t>
                      </a:r>
                    </a:p>
                    <a:p>
                      <a:r>
                        <a:rPr lang="en-GB" sz="1100" b="0" dirty="0" smtClean="0">
                          <a:latin typeface="Century Gothic" panose="020B0502020202020204" pitchFamily="34" charset="0"/>
                        </a:rPr>
                        <a:t>The Children loved</a:t>
                      </a:r>
                      <a:r>
                        <a:rPr lang="en-GB" sz="1100" b="0" baseline="0" dirty="0" smtClean="0">
                          <a:latin typeface="Century Gothic" panose="020B0502020202020204" pitchFamily="34" charset="0"/>
                        </a:rPr>
                        <a:t> this topic. However some of the vocab and terminology was lost on the children and this could really be worked on, possible further understanding is needed.</a:t>
                      </a:r>
                      <a:endParaRPr lang="en-GB" sz="1100" b="0" dirty="0">
                        <a:latin typeface="Century Gothic" panose="020B0502020202020204" pitchFamily="34" charset="0"/>
                      </a:endParaRP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Subject Specific Review of Topic:</a:t>
                      </a:r>
                    </a:p>
                    <a:p>
                      <a:r>
                        <a:rPr lang="en-GB" sz="1100" b="1" dirty="0">
                          <a:latin typeface="Century Gothic" panose="020B0502020202020204" pitchFamily="34" charset="0"/>
                        </a:rPr>
                        <a:t>History:</a:t>
                      </a:r>
                    </a:p>
                    <a:p>
                      <a:r>
                        <a:rPr lang="en-GB" sz="1100" b="0" dirty="0" smtClean="0">
                          <a:latin typeface="Century Gothic" panose="020B0502020202020204" pitchFamily="34" charset="0"/>
                        </a:rPr>
                        <a:t>Children gained</a:t>
                      </a:r>
                      <a:r>
                        <a:rPr lang="en-GB" sz="1100" b="0" baseline="0" dirty="0" smtClean="0">
                          <a:latin typeface="Century Gothic" panose="020B0502020202020204" pitchFamily="34" charset="0"/>
                        </a:rPr>
                        <a:t> some understanding of the period and how long ago it was.</a:t>
                      </a:r>
                      <a:endParaRPr lang="en-GB" sz="1100" b="0"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Geography:</a:t>
                      </a:r>
                    </a:p>
                    <a:p>
                      <a:r>
                        <a:rPr lang="en-GB" sz="1100" b="0" dirty="0" smtClean="0">
                          <a:latin typeface="Century Gothic" panose="020B0502020202020204" pitchFamily="34" charset="0"/>
                        </a:rPr>
                        <a:t>Children understood where key monuments</a:t>
                      </a:r>
                      <a:r>
                        <a:rPr lang="en-GB" sz="1100" b="0" baseline="0" dirty="0" smtClean="0">
                          <a:latin typeface="Century Gothic" panose="020B0502020202020204" pitchFamily="34" charset="0"/>
                        </a:rPr>
                        <a:t> were such as Stonehenge.</a:t>
                      </a:r>
                      <a:endParaRPr lang="en-GB" sz="1100" b="0"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Science:</a:t>
                      </a: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Art:</a:t>
                      </a: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DT:</a:t>
                      </a:r>
                    </a:p>
                    <a:p>
                      <a:pPr marL="0" indent="0">
                        <a:buFont typeface="Arial" panose="020B0604020202020204" pitchFamily="34" charset="0"/>
                        <a:buNone/>
                      </a:pPr>
                      <a:endParaRPr lang="en-GB" sz="1100" dirty="0">
                        <a:latin typeface="Century Gothic" panose="020B0502020202020204" pitchFamily="34" charset="0"/>
                      </a:endParaRPr>
                    </a:p>
                  </a:txBody>
                  <a:tcPr/>
                </a:tc>
                <a:extLst>
                  <a:ext uri="{0D108BD9-81ED-4DB2-BD59-A6C34878D82A}">
                    <a16:rowId xmlns:a16="http://schemas.microsoft.com/office/drawing/2014/main" val="677294665"/>
                  </a:ext>
                </a:extLst>
              </a:tr>
              <a:tr h="735117">
                <a:tc>
                  <a:txBody>
                    <a:bodyPr/>
                    <a:lstStyle/>
                    <a:p>
                      <a:r>
                        <a:rPr lang="en-GB" sz="1200" b="1" dirty="0">
                          <a:latin typeface="Century Gothic" panose="020B0502020202020204" pitchFamily="34" charset="0"/>
                        </a:rPr>
                        <a:t>Curriculum Coverage – Assessment Evaluation</a:t>
                      </a:r>
                    </a:p>
                    <a:p>
                      <a:r>
                        <a:rPr lang="en-GB" sz="1200" b="1" dirty="0">
                          <a:latin typeface="Century Gothic" panose="020B0502020202020204" pitchFamily="34" charset="0"/>
                        </a:rPr>
                        <a:t>History:</a:t>
                      </a: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r>
                        <a:rPr lang="en-GB" sz="1200" b="1" dirty="0">
                          <a:latin typeface="Century Gothic" panose="020B0502020202020204" pitchFamily="34" charset="0"/>
                        </a:rPr>
                        <a:t>Geography:</a:t>
                      </a: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r>
                        <a:rPr lang="en-GB" sz="1200" b="1" dirty="0">
                          <a:latin typeface="Century Gothic" panose="020B0502020202020204" pitchFamily="34" charset="0"/>
                        </a:rPr>
                        <a:t>Science:</a:t>
                      </a: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r>
                        <a:rPr lang="en-GB" sz="1200" b="1" dirty="0">
                          <a:latin typeface="Century Gothic" panose="020B0502020202020204" pitchFamily="34" charset="0"/>
                        </a:rPr>
                        <a:t>Art:</a:t>
                      </a: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r>
                        <a:rPr lang="en-GB" sz="1200" b="1" dirty="0">
                          <a:latin typeface="Century Gothic" panose="020B0502020202020204" pitchFamily="34" charset="0"/>
                        </a:rPr>
                        <a:t>DT:</a:t>
                      </a:r>
                    </a:p>
                    <a:p>
                      <a:endParaRPr lang="en-GB" sz="1200" b="1" dirty="0">
                        <a:latin typeface="Century Gothic" panose="020B0502020202020204" pitchFamily="34" charset="0"/>
                      </a:endParaRPr>
                    </a:p>
                    <a:p>
                      <a:endParaRPr lang="en-GB" sz="1200" b="1" dirty="0">
                        <a:latin typeface="Century Gothic" panose="020B0502020202020204" pitchFamily="34" charset="0"/>
                      </a:endParaRPr>
                    </a:p>
                    <a:p>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Tree>
    <p:extLst>
      <p:ext uri="{BB962C8B-B14F-4D97-AF65-F5344CB8AC3E}">
        <p14:creationId xmlns:p14="http://schemas.microsoft.com/office/powerpoint/2010/main" val="37162848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29813FFF21664BB1DCDE50F7EF8831" ma:contentTypeVersion="14" ma:contentTypeDescription="Create a new document." ma:contentTypeScope="" ma:versionID="23c6507a82c2a0441cfd976c0cb0390f">
  <xsd:schema xmlns:xsd="http://www.w3.org/2001/XMLSchema" xmlns:xs="http://www.w3.org/2001/XMLSchema" xmlns:p="http://schemas.microsoft.com/office/2006/metadata/properties" xmlns:ns3="86c40001-5fa9-4ac6-b2da-ad8ae9fd1dc2" xmlns:ns4="90a2709a-6ef4-491b-bac8-864cdb27b812" targetNamespace="http://schemas.microsoft.com/office/2006/metadata/properties" ma:root="true" ma:fieldsID="b0da80f73f79c615b3a1377695115735" ns3:_="" ns4:_="">
    <xsd:import namespace="86c40001-5fa9-4ac6-b2da-ad8ae9fd1dc2"/>
    <xsd:import namespace="90a2709a-6ef4-491b-bac8-864cdb27b81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c40001-5fa9-4ac6-b2da-ad8ae9fd1d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a2709a-6ef4-491b-bac8-864cdb27b81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1104D3-F27E-48D6-AF75-1B46303ECE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c40001-5fa9-4ac6-b2da-ad8ae9fd1dc2"/>
    <ds:schemaRef ds:uri="90a2709a-6ef4-491b-bac8-864cdb27b8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F8F636-0487-46AC-BEA6-6DFAE880B9B3}">
  <ds:schemaRefs>
    <ds:schemaRef ds:uri="http://schemas.microsoft.com/sharepoint/v3/contenttype/forms"/>
  </ds:schemaRefs>
</ds:datastoreItem>
</file>

<file path=customXml/itemProps3.xml><?xml version="1.0" encoding="utf-8"?>
<ds:datastoreItem xmlns:ds="http://schemas.openxmlformats.org/officeDocument/2006/customXml" ds:itemID="{99E772F6-2EE3-4707-92D4-7F1F4A0ED042}">
  <ds:schemaRefs>
    <ds:schemaRef ds:uri="http://purl.org/dc/terms/"/>
    <ds:schemaRef ds:uri="90a2709a-6ef4-491b-bac8-864cdb27b812"/>
    <ds:schemaRef ds:uri="http://schemas.microsoft.com/office/2006/documentManagement/types"/>
    <ds:schemaRef ds:uri="http://purl.org/dc/elements/1.1/"/>
    <ds:schemaRef ds:uri="http://schemas.microsoft.com/office/2006/metadata/properties"/>
    <ds:schemaRef ds:uri="http://schemas.microsoft.com/office/infopath/2007/PartnerControls"/>
    <ds:schemaRef ds:uri="86c40001-5fa9-4ac6-b2da-ad8ae9fd1dc2"/>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746</TotalTime>
  <Words>1390</Words>
  <Application>Microsoft Office PowerPoint</Application>
  <PresentationFormat>A4 Paper (210x297 mm)</PresentationFormat>
  <Paragraphs>195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Year 3 Autumn What does our body do for us?         </vt:lpstr>
      <vt:lpstr>Year 3 Autumn – What does our body do for us? Intent: The Why Behind our Topic      </vt:lpstr>
      <vt:lpstr>Year 3 Autumn – What does our body do for us? Intent: Topic-developed NCS Requirements      </vt:lpstr>
      <vt:lpstr>Year 3 Autumn – What does our body do for us? Implement: Topic-developed NCS Requirements      </vt:lpstr>
      <vt:lpstr>Year 3 Autumn – What does our body do for us? Implement: Topic-developed NCS Requirements      </vt:lpstr>
      <vt:lpstr>Year 3 Autumn – What does our body do for us? Impact: Subject Leader and Teacher Evaluation      </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Elaine Boyce</cp:lastModifiedBy>
  <cp:revision>108</cp:revision>
  <cp:lastPrinted>2019-09-01T12:58:52Z</cp:lastPrinted>
  <dcterms:created xsi:type="dcterms:W3CDTF">2018-07-04T20:22:24Z</dcterms:created>
  <dcterms:modified xsi:type="dcterms:W3CDTF">2022-01-29T17:49:16Z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0x010100DC29813FFF21664BB1DCDE50F7EF8831</vt:lpwstr>
  </property>
</Properties>
</file>